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0" r:id="rId3"/>
    <p:sldId id="261" r:id="rId4"/>
    <p:sldId id="287" r:id="rId5"/>
    <p:sldId id="289" r:id="rId6"/>
    <p:sldId id="288" r:id="rId7"/>
    <p:sldId id="290" r:id="rId8"/>
    <p:sldId id="272" r:id="rId9"/>
    <p:sldId id="273" r:id="rId10"/>
    <p:sldId id="280" r:id="rId11"/>
    <p:sldId id="283" r:id="rId12"/>
    <p:sldId id="284" r:id="rId13"/>
    <p:sldId id="285" r:id="rId14"/>
    <p:sldId id="286" r:id="rId15"/>
    <p:sldId id="279" r:id="rId16"/>
    <p:sldId id="277" r:id="rId17"/>
    <p:sldId id="278" r:id="rId18"/>
    <p:sldId id="282" r:id="rId19"/>
    <p:sldId id="281" r:id="rId20"/>
    <p:sldId id="267" r:id="rId21"/>
    <p:sldId id="268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6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A210BE7-66EB-41E5-B6B0-1FF77DC9559E}" type="datetimeFigureOut">
              <a:rPr lang="ru-RU"/>
              <a:pPr>
                <a:defRPr/>
              </a:pPr>
              <a:t>28.05.2013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9072943-9BD3-4F46-B0A4-EABF8E28A6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C4B125-DA1A-44A2-BA5F-3E80C927922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6C183-B476-40F0-8185-C965409B3E64}" type="datetimeFigureOut">
              <a:rPr lang="ru-RU"/>
              <a:pPr>
                <a:defRPr/>
              </a:pPr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B6D6F-87B1-4F9C-913D-6EA17B6226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3DFA5-BC32-479D-AD05-31EE6D010CFD}" type="datetimeFigureOut">
              <a:rPr lang="ru-RU"/>
              <a:pPr>
                <a:defRPr/>
              </a:pPr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DE7E4-934F-42D9-BA0E-72A2DE11F4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40052-860A-4249-B9F5-188D5673171A}" type="datetimeFigureOut">
              <a:rPr lang="ru-RU"/>
              <a:pPr>
                <a:defRPr/>
              </a:pPr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9F89A-D419-437F-810A-6B6ED2961A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AF743-4ED8-440A-A4E9-48FB3BBA2FFC}" type="datetimeFigureOut">
              <a:rPr lang="ru-RU"/>
              <a:pPr>
                <a:defRPr/>
              </a:pPr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FE572-7B74-4091-A5BA-F63887257F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FA6CD-7313-4BD4-836E-BC67481EFDDB}" type="datetimeFigureOut">
              <a:rPr lang="ru-RU"/>
              <a:pPr>
                <a:defRPr/>
              </a:pPr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1A932-9E29-40CC-ACB1-8718B73EC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21D74-66B7-48B3-9AA3-30E30525DFAA}" type="datetimeFigureOut">
              <a:rPr lang="ru-RU"/>
              <a:pPr>
                <a:defRPr/>
              </a:pPr>
              <a:t>28.05.2013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A16FC-6974-4E1F-8B49-4DA2EEF8A0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08CEC-4730-43C8-9DC6-C4DEC8EBC90F}" type="datetimeFigureOut">
              <a:rPr lang="ru-RU"/>
              <a:pPr>
                <a:defRPr/>
              </a:pPr>
              <a:t>28.05.2013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37854-C21E-4D37-BE77-F7DA89963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EBDC0-EE21-4513-8104-3BB0BDAA7C3D}" type="datetimeFigureOut">
              <a:rPr lang="ru-RU"/>
              <a:pPr>
                <a:defRPr/>
              </a:pPr>
              <a:t>28.05.2013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3A74C-978E-4D3A-A9D3-424B473BC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B5768-FBC4-414A-9778-A3AE26512E1F}" type="datetimeFigureOut">
              <a:rPr lang="ru-RU"/>
              <a:pPr>
                <a:defRPr/>
              </a:pPr>
              <a:t>28.05.2013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FC322-22BC-4AFB-AB26-40735224F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314E5-A324-4ECC-9FA4-DA5DF7C53D82}" type="datetimeFigureOut">
              <a:rPr lang="ru-RU"/>
              <a:pPr>
                <a:defRPr/>
              </a:pPr>
              <a:t>28.05.2013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3B589-9E56-4F43-B468-11DA0D90E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36998-A595-4CD6-A44C-4AC0315ECFAA}" type="datetimeFigureOut">
              <a:rPr lang="ru-RU"/>
              <a:pPr>
                <a:defRPr/>
              </a:pPr>
              <a:t>28.05.2013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D56EA-0E80-4B30-9E34-6B7AA10EC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9DE59A-01C0-4920-8A18-BA240AED5646}" type="datetimeFigureOut">
              <a:rPr lang="ru-RU"/>
              <a:pPr>
                <a:defRPr/>
              </a:pPr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285FFA-ACE5-4C2D-A0AA-37AAC97816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0" y="1844675"/>
            <a:ext cx="9144000" cy="1470025"/>
          </a:xfrm>
        </p:spPr>
        <p:txBody>
          <a:bodyPr/>
          <a:lstStyle/>
          <a:p>
            <a:pPr eaLnBrk="1" hangingPunct="1"/>
            <a:r>
              <a:rPr lang="ru-RU" b="1" smtClean="0"/>
              <a:t>Автоматизация технологических процессов ООО «КрасКом»</a:t>
            </a: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50" y="4868863"/>
            <a:ext cx="6400800" cy="17526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ООО «КрасКом»</a:t>
            </a:r>
          </a:p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г. Красноярск</a:t>
            </a:r>
          </a:p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2013 г.</a:t>
            </a:r>
          </a:p>
        </p:txBody>
      </p:sp>
      <p:sp>
        <p:nvSpPr>
          <p:cNvPr id="14339" name="Подзаголовок 2"/>
          <p:cNvSpPr txBox="1">
            <a:spLocks/>
          </p:cNvSpPr>
          <p:nvPr/>
        </p:nvSpPr>
        <p:spPr bwMode="auto">
          <a:xfrm>
            <a:off x="0" y="36703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800">
                <a:latin typeface="Calibri" pitchFamily="34" charset="0"/>
              </a:rPr>
              <a:t>Докладчик: Начальник цеха АСУТП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800">
                <a:latin typeface="Calibri" pitchFamily="34" charset="0"/>
              </a:rPr>
              <a:t>		Серов Александр Борисович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smtClean="0"/>
              <a:t>АРМ «Водоснабжение»</a:t>
            </a:r>
          </a:p>
        </p:txBody>
      </p:sp>
      <p:pic>
        <p:nvPicPr>
          <p:cNvPr id="4" name="Shape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-28575" y="1438275"/>
            <a:ext cx="9164638" cy="54467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7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smtClean="0"/>
              <a:t>«Контрольные точки»</a:t>
            </a:r>
          </a:p>
        </p:txBody>
      </p:sp>
      <p:pic>
        <p:nvPicPr>
          <p:cNvPr id="2560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68413"/>
            <a:ext cx="9136063" cy="55895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smtClean="0"/>
              <a:t>«Контрольные точки»</a:t>
            </a:r>
          </a:p>
        </p:txBody>
      </p:sp>
      <p:pic>
        <p:nvPicPr>
          <p:cNvPr id="26626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4175" y="3141663"/>
            <a:ext cx="4940300" cy="370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268413"/>
            <a:ext cx="5140325" cy="3498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smtClean="0"/>
              <a:t>«Диктующие точки»</a:t>
            </a:r>
          </a:p>
        </p:txBody>
      </p:sp>
      <p:pic>
        <p:nvPicPr>
          <p:cNvPr id="2765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88"/>
            <a:ext cx="9144000" cy="6856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smtClean="0"/>
              <a:t>АРМ «Водоснабжение»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Достигнутый положительный эффект: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Сокращение расхода </a:t>
            </a:r>
            <a:r>
              <a:rPr lang="ru-RU" dirty="0" err="1" smtClean="0"/>
              <a:t>эл.энергии</a:t>
            </a:r>
            <a:r>
              <a:rPr lang="ru-RU" dirty="0" smtClean="0"/>
              <a:t> до 50%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Стабилизация гидравлических режимов, как следствие – снижение числа аварий на сетях и уменьшение потерь воды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Баланс водопотребления после ПНС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Оперативный запуск водоснабжения в дистанционном режиме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smtClean="0"/>
              <a:t>АРМ «Водоотведение»</a:t>
            </a:r>
          </a:p>
        </p:txBody>
      </p:sp>
      <p:pic>
        <p:nvPicPr>
          <p:cNvPr id="2969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81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smtClean="0"/>
              <a:t>АРМ «Водоотведение»</a:t>
            </a:r>
          </a:p>
        </p:txBody>
      </p:sp>
      <p:pic>
        <p:nvPicPr>
          <p:cNvPr id="30722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2971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smtClean="0"/>
              <a:t>АРМ «Водоотведение»</a:t>
            </a:r>
          </a:p>
        </p:txBody>
      </p:sp>
      <p:pic>
        <p:nvPicPr>
          <p:cNvPr id="3174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8" y="0"/>
            <a:ext cx="9129712" cy="68246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smtClean="0"/>
              <a:t>АРМ «Водоотведение»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Эксплуатация выявила положительный эффект от автоматизации: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Отсутствие ежедневных объездов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Прекращение затопления КНС и выхода на рельеф стоков в </a:t>
            </a:r>
            <a:r>
              <a:rPr lang="ru-RU" dirty="0" err="1" smtClean="0"/>
              <a:t>безоператорном</a:t>
            </a:r>
            <a:r>
              <a:rPr lang="ru-RU" dirty="0" smtClean="0"/>
              <a:t> режиме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Снижение потребления электроэнергии около 15%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Увеличение ресурса насосных агрегатов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smtClean="0"/>
              <a:t>АСКУЭ</a:t>
            </a:r>
          </a:p>
        </p:txBody>
      </p:sp>
      <p:pic>
        <p:nvPicPr>
          <p:cNvPr id="33794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35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smtClean="0"/>
              <a:t>Общие сведения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412875"/>
          <a:ext cx="8229600" cy="5183188"/>
        </p:xfrm>
        <a:graphic>
          <a:graphicData uri="http://schemas.openxmlformats.org/drawingml/2006/table">
            <a:tbl>
              <a:tblPr/>
              <a:tblGrid>
                <a:gridCol w="1738313"/>
                <a:gridCol w="3168650"/>
                <a:gridCol w="1728787"/>
                <a:gridCol w="1593850"/>
              </a:tblGrid>
              <a:tr h="842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Направление: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объекты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Вспомогательные объекты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Протяжённость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сетей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39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Водоснабжение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Водозаборные сооружения – 7 ед. Производительность – 500 тыс. куб. м /сутки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ПНС – 43 ед.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1200 км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971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Водоотведение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Очистные сооружения – 2 ед.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Производительность –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 тыс. куб. м /сутки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КНС – 90 ед.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 км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214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Теплоснабжение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Котельные: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средние – 2 ед.;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малые – 10 ед.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Установленная мощность -  84  Гкал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ЦТП, КРП - 42 ед.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263 км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842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Электроснабжение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Трансформаторных подстанций – 280 ед.,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суммарной мощностью 360 937 кВА.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Собственное потребление объектами ООО «КрасКом» по факту 2012 года составило – 241 408 МВт*ч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720 км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smtClean="0"/>
              <a:t>Итоги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0" indent="0" eaLnBrk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Наиболее </a:t>
            </a:r>
            <a:r>
              <a:rPr lang="ru-RU" b="1" dirty="0"/>
              <a:t>важными экономическими результатами внедрения автоматизированных систем управления процессами водоснабжения, водоотведения и теплоснабжения являются: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/>
              <a:t>экономия</a:t>
            </a:r>
            <a:r>
              <a:rPr lang="en-US" b="1" dirty="0"/>
              <a:t> </a:t>
            </a:r>
            <a:r>
              <a:rPr lang="en-US" b="1" dirty="0" err="1"/>
              <a:t>электроэнергии</a:t>
            </a:r>
            <a:r>
              <a:rPr lang="en-US" b="1" dirty="0"/>
              <a:t> </a:t>
            </a:r>
            <a:r>
              <a:rPr lang="en-US" b="1" dirty="0" err="1"/>
              <a:t>до</a:t>
            </a:r>
            <a:r>
              <a:rPr lang="en-US" b="1" dirty="0"/>
              <a:t> 30%;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увеличение ресурса эксплуатации трубопроводов и оборудования в 1,5-2 раза;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значительное сокращение числа аварий на объектах;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экономия до 30 процентов потерь воды за счёт высокой точности поддержания графика давления в сетях тепло- и водоснабжения.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-1116013" y="3141663"/>
            <a:ext cx="8229601" cy="1143000"/>
          </a:xfrm>
        </p:spPr>
        <p:txBody>
          <a:bodyPr/>
          <a:lstStyle/>
          <a:p>
            <a:pPr eaLnBrk="1" hangingPunct="1"/>
            <a:r>
              <a:rPr lang="ru-RU" smtClean="0"/>
              <a:t>Спасибо за внимание!</a:t>
            </a:r>
          </a:p>
        </p:txBody>
      </p:sp>
      <p:pic>
        <p:nvPicPr>
          <p:cNvPr id="35843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875"/>
            <a:ext cx="24526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smtClean="0"/>
              <a:t>Состав АСУТП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700" smtClean="0"/>
              <a:t>	Имеющийся состав системы АСУП ООО «КрасКом»:</a:t>
            </a:r>
          </a:p>
          <a:p>
            <a:pPr marL="0" indent="0" eaLnBrk="1">
              <a:lnSpc>
                <a:spcPct val="80000"/>
              </a:lnSpc>
            </a:pPr>
            <a:r>
              <a:rPr lang="ru-RU" sz="2700" smtClean="0"/>
              <a:t>автоматизированный диспетчерский пункт «АРМ</a:t>
            </a:r>
            <a:r>
              <a:rPr lang="ru-RU" sz="2700" smtClean="0">
                <a:latin typeface="Arial" charset="0"/>
              </a:rPr>
              <a:t> КНС</a:t>
            </a:r>
            <a:r>
              <a:rPr lang="ru-RU" sz="2700" smtClean="0"/>
              <a:t>»;</a:t>
            </a:r>
          </a:p>
          <a:p>
            <a:pPr marL="0" indent="0" eaLnBrk="1">
              <a:lnSpc>
                <a:spcPct val="80000"/>
              </a:lnSpc>
            </a:pPr>
            <a:r>
              <a:rPr lang="ru-RU" sz="2700" smtClean="0"/>
              <a:t>автоматизированный диспетчерский пункт «АРМ</a:t>
            </a:r>
            <a:r>
              <a:rPr lang="ru-RU" sz="2700" smtClean="0">
                <a:latin typeface="Arial" charset="0"/>
              </a:rPr>
              <a:t> ПНС</a:t>
            </a:r>
            <a:r>
              <a:rPr lang="ru-RU" sz="2700" smtClean="0"/>
              <a:t>»;</a:t>
            </a:r>
            <a:endParaRPr lang="ru-RU" sz="2700" smtClean="0">
              <a:latin typeface="Arial" charset="0"/>
            </a:endParaRPr>
          </a:p>
          <a:p>
            <a:pPr marL="0" indent="0" eaLnBrk="1">
              <a:lnSpc>
                <a:spcPct val="80000"/>
              </a:lnSpc>
            </a:pPr>
            <a:r>
              <a:rPr lang="ru-RU" sz="2700" smtClean="0"/>
              <a:t>автоматизированный диспетчерский пункт «АРМ</a:t>
            </a:r>
            <a:r>
              <a:rPr lang="ru-RU" sz="2700" smtClean="0">
                <a:latin typeface="Arial" charset="0"/>
              </a:rPr>
              <a:t> Водозаборные Сооружения</a:t>
            </a:r>
            <a:r>
              <a:rPr lang="ru-RU" sz="2700" smtClean="0"/>
              <a:t>»;</a:t>
            </a:r>
            <a:endParaRPr lang="ru-RU" sz="2700" smtClean="0">
              <a:latin typeface="Arial" charset="0"/>
            </a:endParaRPr>
          </a:p>
          <a:p>
            <a:pPr marL="0" indent="0" eaLnBrk="1">
              <a:lnSpc>
                <a:spcPct val="80000"/>
              </a:lnSpc>
            </a:pPr>
            <a:r>
              <a:rPr lang="ru-RU" sz="2700" smtClean="0"/>
              <a:t>автоматизированный диспетчерский пункт «АРМ</a:t>
            </a:r>
            <a:r>
              <a:rPr lang="ru-RU" sz="2700" smtClean="0">
                <a:latin typeface="Arial" charset="0"/>
              </a:rPr>
              <a:t> Контрольные точки водоснабжения</a:t>
            </a:r>
            <a:r>
              <a:rPr lang="ru-RU" sz="2700" smtClean="0"/>
              <a:t>»;</a:t>
            </a:r>
          </a:p>
          <a:p>
            <a:pPr marL="0" indent="0" eaLnBrk="1">
              <a:lnSpc>
                <a:spcPct val="80000"/>
              </a:lnSpc>
            </a:pPr>
            <a:r>
              <a:rPr lang="ru-RU" sz="2700" smtClean="0"/>
              <a:t>автоматизированная система коммерческого учёта электроэнергии (АСКУЭ);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2700" smtClean="0"/>
              <a:t> автоматизированный диспетчерский пункт «АРМ Теплоснабжение»;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IMAG1463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" y="836613"/>
            <a:ext cx="9115425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IMAG1465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0"/>
            <a:ext cx="4048125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SAM_10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25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pPr algn="r" eaLnBrk="1" hangingPunct="1"/>
            <a:r>
              <a:rPr lang="ru-RU" smtClean="0"/>
              <a:t>АРМ «Водоснабжение»</a:t>
            </a:r>
          </a:p>
        </p:txBody>
      </p:sp>
      <p:pic>
        <p:nvPicPr>
          <p:cNvPr id="22530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249488"/>
            <a:ext cx="9144000" cy="4597400"/>
          </a:xfrm>
        </p:spPr>
      </p:pic>
      <p:sp>
        <p:nvSpPr>
          <p:cNvPr id="22531" name="Объект 4"/>
          <p:cNvSpPr txBox="1">
            <a:spLocks/>
          </p:cNvSpPr>
          <p:nvPr/>
        </p:nvSpPr>
        <p:spPr bwMode="auto">
          <a:xfrm>
            <a:off x="457200" y="1600200"/>
            <a:ext cx="82296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3200">
                <a:latin typeface="Calibri" pitchFamily="34" charset="0"/>
              </a:rPr>
              <a:t>Водозаборные сооружения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smtClean="0"/>
              <a:t>АРМ «Водоснабжение»</a:t>
            </a:r>
          </a:p>
        </p:txBody>
      </p:sp>
      <p:pic>
        <p:nvPicPr>
          <p:cNvPr id="23554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325563"/>
            <a:ext cx="9144000" cy="5532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1626</TotalTime>
  <Words>286</Words>
  <Application>Microsoft Office PowerPoint</Application>
  <PresentationFormat>Экран (4:3)</PresentationFormat>
  <Paragraphs>73</Paragraphs>
  <Slides>21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Тема Office</vt:lpstr>
      <vt:lpstr>Автоматизация технологических процессов ООО «КрасКом»</vt:lpstr>
      <vt:lpstr>Общие сведения</vt:lpstr>
      <vt:lpstr>Состав АСУТП</vt:lpstr>
      <vt:lpstr>Слайд 4</vt:lpstr>
      <vt:lpstr>Слайд 5</vt:lpstr>
      <vt:lpstr>Слайд 6</vt:lpstr>
      <vt:lpstr>Слайд 7</vt:lpstr>
      <vt:lpstr>АРМ «Водоснабжение»</vt:lpstr>
      <vt:lpstr>АРМ «Водоснабжение»</vt:lpstr>
      <vt:lpstr>АРМ «Водоснабжение»</vt:lpstr>
      <vt:lpstr>«Контрольные точки»</vt:lpstr>
      <vt:lpstr>«Контрольные точки»</vt:lpstr>
      <vt:lpstr>«Диктующие точки»</vt:lpstr>
      <vt:lpstr>АРМ «Водоснабжение»</vt:lpstr>
      <vt:lpstr>АРМ «Водоотведение»</vt:lpstr>
      <vt:lpstr>АРМ «Водоотведение»</vt:lpstr>
      <vt:lpstr>АРМ «Водоотведение»</vt:lpstr>
      <vt:lpstr>АРМ «Водоотведение»</vt:lpstr>
      <vt:lpstr>АСКУЭ</vt:lpstr>
      <vt:lpstr>Итоги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AMG</dc:creator>
  <cp:lastModifiedBy>sab</cp:lastModifiedBy>
  <cp:revision>75</cp:revision>
  <dcterms:created xsi:type="dcterms:W3CDTF">2013-02-06T07:07:03Z</dcterms:created>
  <dcterms:modified xsi:type="dcterms:W3CDTF">2013-05-28T09:07:01Z</dcterms:modified>
</cp:coreProperties>
</file>