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3.xml" ContentType="application/vnd.openxmlformats-officedocument.drawingml.char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  <p:sldMasterId id="2147483686" r:id="rId2"/>
  </p:sldMasterIdLst>
  <p:notesMasterIdLst>
    <p:notesMasterId r:id="rId28"/>
  </p:notesMasterIdLst>
  <p:sldIdLst>
    <p:sldId id="256" r:id="rId3"/>
    <p:sldId id="316" r:id="rId4"/>
    <p:sldId id="321" r:id="rId5"/>
    <p:sldId id="320" r:id="rId6"/>
    <p:sldId id="322" r:id="rId7"/>
    <p:sldId id="341" r:id="rId8"/>
    <p:sldId id="313" r:id="rId9"/>
    <p:sldId id="326" r:id="rId10"/>
    <p:sldId id="333" r:id="rId11"/>
    <p:sldId id="327" r:id="rId12"/>
    <p:sldId id="317" r:id="rId13"/>
    <p:sldId id="318" r:id="rId14"/>
    <p:sldId id="334" r:id="rId15"/>
    <p:sldId id="319" r:id="rId16"/>
    <p:sldId id="331" r:id="rId17"/>
    <p:sldId id="328" r:id="rId18"/>
    <p:sldId id="329" r:id="rId19"/>
    <p:sldId id="330" r:id="rId20"/>
    <p:sldId id="332" r:id="rId21"/>
    <p:sldId id="339" r:id="rId22"/>
    <p:sldId id="335" r:id="rId23"/>
    <p:sldId id="336" r:id="rId24"/>
    <p:sldId id="337" r:id="rId25"/>
    <p:sldId id="338" r:id="rId26"/>
    <p:sldId id="340" r:id="rId2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800000"/>
    <a:srgbClr val="FBF1A3"/>
    <a:srgbClr val="000099"/>
    <a:srgbClr val="993366"/>
    <a:srgbClr val="D5AAA3"/>
    <a:srgbClr val="ECD7D4"/>
    <a:srgbClr val="DAB4AE"/>
    <a:srgbClr val="D5D6FF"/>
    <a:srgbClr val="CC99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15" autoAdjust="0"/>
    <p:restoredTop sz="87826" autoAdjust="0"/>
  </p:normalViewPr>
  <p:slideViewPr>
    <p:cSldViewPr>
      <p:cViewPr varScale="1">
        <p:scale>
          <a:sx n="96" d="100"/>
          <a:sy n="96" d="100"/>
        </p:scale>
        <p:origin x="-40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4"/>
  <c:chart>
    <c:autoTitleDeleted val="1"/>
    <c:plotArea>
      <c:layout/>
      <c:ofPieChart>
        <c:ofPieType val="pie"/>
        <c:varyColors val="1"/>
        <c:gapWidth val="100"/>
        <c:secondPieSize val="75"/>
        <c:serLines/>
      </c:ofPieChart>
    </c:plotArea>
    <c:legend>
      <c:legendPos val="b"/>
      <c:layout/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4.4092323075214088E-2"/>
          <c:y val="0.13335700730456565"/>
          <c:w val="0.91181535384957424"/>
          <c:h val="0.70004601150860668"/>
        </c:manualLayout>
      </c:layout>
      <c:pie3DChart>
        <c:varyColors val="1"/>
        <c:ser>
          <c:idx val="0"/>
          <c:order val="0"/>
          <c:spPr>
            <a:scene3d>
              <a:camera prst="orthographicFront"/>
              <a:lightRig rig="threePt" dir="t"/>
            </a:scene3d>
            <a:sp3d>
              <a:bevelT w="152400" h="50800" prst="softRound"/>
            </a:sp3d>
          </c:spPr>
          <c:explosion val="25"/>
          <c:dPt>
            <c:idx val="0"/>
            <c:spPr>
              <a:scene3d>
                <a:camera prst="orthographicFront"/>
                <a:lightRig rig="threePt" dir="t"/>
              </a:scene3d>
              <a:sp3d>
                <a:bevelT w="101600" prst="riblet"/>
              </a:sp3d>
            </c:spPr>
          </c:dPt>
          <c:cat>
            <c:strRef>
              <c:f>Лист1!$A$2:$A$3</c:f>
              <c:strCache>
                <c:ptCount val="2"/>
                <c:pt idx="0">
                  <c:v>Социальная норма</c:v>
                </c:pt>
                <c:pt idx="1">
                  <c:v>Норматив 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45</c:v>
                </c:pt>
                <c:pt idx="1">
                  <c:v>100</c:v>
                </c:pt>
              </c:numCache>
            </c:numRef>
          </c:val>
        </c:ser>
      </c:pie3DChart>
    </c:plotArea>
    <c:legend>
      <c:legendPos val="b"/>
      <c:layout/>
      <c:txPr>
        <a:bodyPr/>
        <a:lstStyle/>
        <a:p>
          <a:pPr>
            <a:defRPr sz="1400"/>
          </a:pPr>
          <a:endParaRPr lang="ru-RU"/>
        </a:p>
      </c:txPr>
    </c:legend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rAngAx val="1"/>
    </c:view3D>
    <c:floor>
      <c:spPr>
        <a:solidFill>
          <a:schemeClr val="bg1">
            <a:lumMod val="95000"/>
          </a:schemeClr>
        </a:solidFill>
      </c:spPr>
    </c:floor>
    <c:plotArea>
      <c:layout/>
      <c:bar3DChart>
        <c:barDir val="col"/>
        <c:grouping val="clustered"/>
        <c:ser>
          <c:idx val="0"/>
          <c:order val="0"/>
          <c:dPt>
            <c:idx val="1"/>
            <c:spPr>
              <a:solidFill>
                <a:schemeClr val="accent6">
                  <a:lumMod val="60000"/>
                  <a:lumOff val="40000"/>
                </a:schemeClr>
              </a:solidFill>
            </c:spPr>
          </c:dPt>
          <c:dPt>
            <c:idx val="2"/>
            <c:spPr>
              <a:solidFill>
                <a:srgbClr val="003399"/>
              </a:solidFill>
            </c:spPr>
          </c:dPt>
          <c:cat>
            <c:strRef>
              <c:f>Лист1!$A$18:$A$20</c:f>
              <c:strCache>
                <c:ptCount val="3"/>
                <c:pt idx="0">
                  <c:v>Тариф по соц. норме</c:v>
                </c:pt>
                <c:pt idx="1">
                  <c:v> Экономически обоснованный тариф</c:v>
                </c:pt>
                <c:pt idx="2">
                  <c:v>Тариф по нормативу и сверх соц. нормы</c:v>
                </c:pt>
              </c:strCache>
            </c:strRef>
          </c:cat>
          <c:val>
            <c:numRef>
              <c:f>Лист1!$B$18:$B$20</c:f>
              <c:numCache>
                <c:formatCode>General</c:formatCode>
                <c:ptCount val="3"/>
                <c:pt idx="0">
                  <c:v>10</c:v>
                </c:pt>
                <c:pt idx="1">
                  <c:v>15</c:v>
                </c:pt>
                <c:pt idx="2">
                  <c:v>20</c:v>
                </c:pt>
              </c:numCache>
            </c:numRef>
          </c:val>
        </c:ser>
        <c:shape val="box"/>
        <c:axId val="102665216"/>
        <c:axId val="158073600"/>
        <c:axId val="0"/>
      </c:bar3DChart>
      <c:catAx>
        <c:axId val="102665216"/>
        <c:scaling>
          <c:orientation val="minMax"/>
        </c:scaling>
        <c:axPos val="b"/>
        <c:tickLblPos val="nextTo"/>
        <c:txPr>
          <a:bodyPr/>
          <a:lstStyle/>
          <a:p>
            <a:pPr>
              <a:defRPr sz="1200"/>
            </a:pPr>
            <a:endParaRPr lang="ru-RU"/>
          </a:p>
        </c:txPr>
        <c:crossAx val="158073600"/>
        <c:crosses val="autoZero"/>
        <c:auto val="1"/>
        <c:lblAlgn val="ctr"/>
        <c:lblOffset val="100"/>
      </c:catAx>
      <c:valAx>
        <c:axId val="158073600"/>
        <c:scaling>
          <c:orientation val="minMax"/>
        </c:scaling>
        <c:delete val="1"/>
        <c:axPos val="l"/>
        <c:numFmt formatCode="General" sourceLinked="1"/>
        <c:tickLblPos val="none"/>
        <c:crossAx val="102665216"/>
        <c:crosses val="autoZero"/>
        <c:crossBetween val="between"/>
      </c:valAx>
    </c:plotArea>
    <c:plotVisOnly val="1"/>
  </c:chart>
  <c:spPr>
    <a:ln w="3175"/>
  </c:sp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C4DE5E42-893F-4803-ABFA-F7AA2AB7B55A}" type="datetimeFigureOut">
              <a:rPr lang="ru-RU"/>
              <a:pPr>
                <a:defRPr/>
              </a:pPr>
              <a:t>08.02.2013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dirty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FB82FA00-AFE2-4A86-B4AB-C9BC0DE4D24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B82FA00-AFE2-4A86-B4AB-C9BC0DE4D24F}" type="slidenum">
              <a:rPr lang="ru-RU" smtClean="0"/>
              <a:pPr>
                <a:defRPr/>
              </a:pPr>
              <a:t>2</a:t>
            </a:fld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B82FA00-AFE2-4A86-B4AB-C9BC0DE4D24F}" type="slidenum">
              <a:rPr lang="ru-RU" smtClean="0"/>
              <a:pPr>
                <a:defRPr/>
              </a:pPr>
              <a:t>3</a:t>
            </a:fld>
            <a:endParaRPr lang="ru-RU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dirty="0" smtClean="0"/>
          </a:p>
        </p:txBody>
      </p:sp>
      <p:sp>
        <p:nvSpPr>
          <p:cNvPr id="34819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108743F-7B28-4E39-96EA-193055CF1CB9}" type="slidenum">
              <a:rPr lang="ru-RU" smtClean="0">
                <a:cs typeface="Arial" charset="0"/>
              </a:rPr>
              <a:pPr/>
              <a:t>5</a:t>
            </a:fld>
            <a:endParaRPr lang="ru-RU" dirty="0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B82FA00-AFE2-4A86-B4AB-C9BC0DE4D24F}" type="slidenum">
              <a:rPr lang="ru-RU" smtClean="0"/>
              <a:pPr>
                <a:defRPr/>
              </a:pPr>
              <a:t>9</a:t>
            </a:fld>
            <a:endParaRPr lang="ru-RU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B82FA00-AFE2-4A86-B4AB-C9BC0DE4D24F}" type="slidenum">
              <a:rPr lang="ru-RU" smtClean="0"/>
              <a:pPr>
                <a:defRPr/>
              </a:pPr>
              <a:t>11</a:t>
            </a:fld>
            <a:endParaRPr lang="ru-RU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dirty="0" smtClean="0"/>
          </a:p>
        </p:txBody>
      </p:sp>
      <p:sp>
        <p:nvSpPr>
          <p:cNvPr id="39939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EA9C907-9D0E-4CC0-8F98-EBD0BB7B4EA5}" type="slidenum">
              <a:rPr lang="ru-RU" smtClean="0">
                <a:cs typeface="Arial" charset="0"/>
              </a:rPr>
              <a:pPr/>
              <a:t>14</a:t>
            </a:fld>
            <a:endParaRPr lang="ru-RU" dirty="0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B82FA00-AFE2-4A86-B4AB-C9BC0DE4D24F}" type="slidenum">
              <a:rPr lang="ru-RU" smtClean="0"/>
              <a:pPr>
                <a:defRPr/>
              </a:pPr>
              <a:t>15</a:t>
            </a:fld>
            <a:endParaRPr lang="ru-RU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B82FA00-AFE2-4A86-B4AB-C9BC0DE4D24F}" type="slidenum">
              <a:rPr lang="ru-RU" smtClean="0"/>
              <a:pPr>
                <a:defRPr/>
              </a:pPr>
              <a:t>17</a:t>
            </a:fld>
            <a:endParaRPr lang="ru-RU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B82FA00-AFE2-4A86-B4AB-C9BC0DE4D24F}" type="slidenum">
              <a:rPr lang="ru-RU" smtClean="0"/>
              <a:pPr>
                <a:defRPr/>
              </a:pPr>
              <a:t>18</a:t>
            </a:fld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E856DF-47BA-4C47-8511-9CCF5CEABB82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5B1622-BA7C-4401-B0AB-E9D8E0839ED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D1A25B-8A84-4A57-99F5-BF22203C6D4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C235D2-2265-4AD6-B29A-8B9433E7FAF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lum bright="-2000"/>
          </a:blip>
          <a:srcRect/>
          <a:stretch>
            <a:fillRect/>
          </a:stretch>
        </p:blipFill>
        <p:spPr bwMode="auto">
          <a:xfrm>
            <a:off x="1403350" y="333375"/>
            <a:ext cx="6337300" cy="626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0825" y="260350"/>
            <a:ext cx="2635250" cy="1211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Line 9"/>
          <p:cNvSpPr>
            <a:spLocks noChangeShapeType="1"/>
          </p:cNvSpPr>
          <p:nvPr/>
        </p:nvSpPr>
        <p:spPr bwMode="auto">
          <a:xfrm>
            <a:off x="684213" y="3716338"/>
            <a:ext cx="7775575" cy="0"/>
          </a:xfrm>
          <a:prstGeom prst="line">
            <a:avLst/>
          </a:prstGeom>
          <a:noFill/>
          <a:ln w="57150" cmpd="thinThick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 dirty="0">
              <a:cs typeface="+mn-cs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304636-A3D7-425D-BB05-9FEC34618F1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683B44-329D-4A90-9170-616BF2B5DCD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A774BD-7F3D-4A0F-BD7B-7408D7E9D66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58A209-460D-4083-9E77-2BB571BBCA2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ED69CA-FD05-40D6-8598-F04DC5370A3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A0CB74-D198-440E-9114-F3FC69F2ADA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541C05-12D4-43D3-B9BF-6537336982C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9CB70E-370B-4D3D-9B04-0AB784ED8FC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B5A936-070C-4F54-B07C-380710DE2E72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cs typeface="+mn-cs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cs typeface="+mn-cs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cs typeface="+mn-cs"/>
              </a:defRPr>
            </a:lvl1pPr>
          </a:lstStyle>
          <a:p>
            <a:pPr>
              <a:defRPr/>
            </a:pPr>
            <a:fld id="{C1DCFF53-2AB2-4827-A636-7B46D259766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698" r:id="rId2"/>
    <p:sldLayoutId id="2147483697" r:id="rId3"/>
    <p:sldLayoutId id="2147483696" r:id="rId4"/>
    <p:sldLayoutId id="2147483695" r:id="rId5"/>
    <p:sldLayoutId id="2147483694" r:id="rId6"/>
    <p:sldLayoutId id="2147483693" r:id="rId7"/>
    <p:sldLayoutId id="2147483692" r:id="rId8"/>
    <p:sldLayoutId id="2147483691" r:id="rId9"/>
    <p:sldLayoutId id="2147483690" r:id="rId10"/>
    <p:sldLayoutId id="2147483689" r:id="rId11"/>
    <p:sldLayoutId id="2147483688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987675" y="274638"/>
            <a:ext cx="56991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4339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3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cs typeface="+mn-cs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14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cs typeface="+mn-cs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15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cs typeface="+mn-cs"/>
              </a:defRPr>
            </a:lvl1pPr>
          </a:lstStyle>
          <a:p>
            <a:pPr>
              <a:defRPr/>
            </a:pPr>
            <a:fld id="{CBA52194-2D3C-488A-9F9B-81698633FC42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Verdan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Verdan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Verdan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Arial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Arial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ru-RU" sz="2400" dirty="0" smtClean="0">
                <a:latin typeface="Verdana" pitchFamily="34" charset="0"/>
              </a:rPr>
              <a:t>Перспективы развития отрасли в свете принятия Федерального закона </a:t>
            </a:r>
            <a:br>
              <a:rPr lang="ru-RU" sz="2400" dirty="0" smtClean="0">
                <a:latin typeface="Verdana" pitchFamily="34" charset="0"/>
              </a:rPr>
            </a:br>
            <a:r>
              <a:rPr lang="ru-RU" sz="2400" dirty="0" smtClean="0">
                <a:latin typeface="Verdana" pitchFamily="34" charset="0"/>
              </a:rPr>
              <a:t>«О водоснабжении и водоотведении»</a:t>
            </a:r>
            <a:br>
              <a:rPr lang="ru-RU" sz="2400" dirty="0" smtClean="0">
                <a:latin typeface="Verdana" pitchFamily="34" charset="0"/>
              </a:rPr>
            </a:br>
            <a:r>
              <a:rPr lang="ru-RU" sz="2400" dirty="0" smtClean="0">
                <a:latin typeface="Verdana" pitchFamily="34" charset="0"/>
              </a:rPr>
              <a:t>от 7 декабря 2011 № 416-ФЗ </a:t>
            </a:r>
            <a:br>
              <a:rPr lang="ru-RU" sz="2400" dirty="0" smtClean="0">
                <a:latin typeface="Verdana" pitchFamily="34" charset="0"/>
              </a:rPr>
            </a:br>
            <a:endParaRPr lang="ru-RU" sz="2400" dirty="0" smtClean="0">
              <a:latin typeface="Verdana" pitchFamily="34" charset="0"/>
            </a:endParaRPr>
          </a:p>
        </p:txBody>
      </p:sp>
      <p:sp>
        <p:nvSpPr>
          <p:cNvPr id="1741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684213" y="4437063"/>
            <a:ext cx="8280400" cy="1201737"/>
          </a:xfrm>
          <a:noFill/>
          <a:ln>
            <a:noFill/>
          </a:ln>
        </p:spPr>
        <p:txBody>
          <a:bodyPr/>
          <a:lstStyle/>
          <a:p>
            <a:pPr algn="r" defTabSz="912813" eaLnBrk="1" hangingPunct="1">
              <a:lnSpc>
                <a:spcPct val="80000"/>
              </a:lnSpc>
            </a:pPr>
            <a:endParaRPr lang="ru-RU" sz="2000" b="1" dirty="0" smtClean="0">
              <a:latin typeface="Verdana" pitchFamily="34" charset="0"/>
            </a:endParaRPr>
          </a:p>
          <a:p>
            <a:pPr algn="r" defTabSz="912813" eaLnBrk="1" hangingPunct="1">
              <a:lnSpc>
                <a:spcPct val="80000"/>
              </a:lnSpc>
            </a:pPr>
            <a:r>
              <a:rPr lang="ru-RU" sz="1800" b="1" dirty="0" smtClean="0"/>
              <a:t>Довлатова Елена Владимировна</a:t>
            </a:r>
          </a:p>
          <a:p>
            <a:pPr algn="r" defTabSz="912813" eaLnBrk="1" hangingPunct="1">
              <a:lnSpc>
                <a:spcPct val="80000"/>
              </a:lnSpc>
            </a:pPr>
            <a:r>
              <a:rPr lang="ru-RU" sz="1800" b="1" dirty="0" smtClean="0"/>
              <a:t>Исполнительный директор</a:t>
            </a:r>
          </a:p>
          <a:p>
            <a:pPr algn="r" defTabSz="912813" eaLnBrk="1" hangingPunct="1">
              <a:lnSpc>
                <a:spcPct val="80000"/>
              </a:lnSpc>
            </a:pPr>
            <a:r>
              <a:rPr lang="ru-RU" sz="1800" b="1" dirty="0" smtClean="0"/>
              <a:t>Российской ассоциации водоснабжения и водоотведения</a:t>
            </a:r>
            <a:endParaRPr lang="ru-RU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6876256" y="836712"/>
            <a:ext cx="1907704" cy="2808312"/>
          </a:xfrm>
          <a:prstGeom prst="rect">
            <a:avLst/>
          </a:prstGeom>
          <a:gradFill flip="none" rotWithShape="1">
            <a:gsLst>
              <a:gs pos="0">
                <a:srgbClr val="CA0676">
                  <a:tint val="66000"/>
                  <a:satMod val="160000"/>
                </a:srgbClr>
              </a:gs>
              <a:gs pos="50000">
                <a:srgbClr val="CA0676">
                  <a:tint val="44500"/>
                  <a:satMod val="160000"/>
                </a:srgbClr>
              </a:gs>
              <a:gs pos="100000">
                <a:srgbClr val="CA0676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solidFill>
              <a:srgbClr val="CA06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800000"/>
                </a:solidFill>
              </a:rPr>
              <a:t>Разработчик</a:t>
            </a:r>
            <a:endParaRPr lang="ru-RU" dirty="0">
              <a:solidFill>
                <a:srgbClr val="800000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23528" y="764704"/>
            <a:ext cx="2232248" cy="2880320"/>
          </a:xfrm>
          <a:prstGeom prst="rect">
            <a:avLst/>
          </a:prstGeom>
          <a:gradFill flip="none" rotWithShape="1">
            <a:gsLst>
              <a:gs pos="0">
                <a:srgbClr val="CCCCFF">
                  <a:shade val="30000"/>
                  <a:satMod val="115000"/>
                </a:srgbClr>
              </a:gs>
              <a:gs pos="50000">
                <a:srgbClr val="CCCCFF">
                  <a:shade val="67500"/>
                  <a:satMod val="115000"/>
                </a:srgbClr>
              </a:gs>
              <a:gs pos="100000">
                <a:srgbClr val="CCCCFF">
                  <a:shade val="100000"/>
                  <a:satMod val="115000"/>
                </a:srgbClr>
              </a:gs>
            </a:gsLst>
            <a:lin ang="0" scaled="1"/>
            <a:tileRect/>
          </a:gra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 typeface="Arial" pitchFamily="34" charset="0"/>
              <a:buChar char="•"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Органы исполнительной </a:t>
            </a:r>
          </a:p>
          <a:p>
            <a:pPr algn="ctr"/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Власти</a:t>
            </a:r>
          </a:p>
          <a:p>
            <a:pPr algn="ctr"/>
            <a:endParaRPr lang="ru-RU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algn="ctr">
              <a:buFont typeface="Arial" pitchFamily="34" charset="0"/>
              <a:buChar char="•"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Гарантирующие организации</a:t>
            </a:r>
            <a:endParaRPr lang="ru-RU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771800" y="1124744"/>
            <a:ext cx="3528392" cy="25160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300"/>
              </a:spcBef>
              <a:spcAft>
                <a:spcPts val="0"/>
              </a:spcAft>
              <a:buFont typeface="Courier New" pitchFamily="49" charset="0"/>
              <a:buChar char="o"/>
            </a:pPr>
            <a:r>
              <a:rPr lang="ru-RU" sz="1400" b="1" dirty="0" smtClean="0">
                <a:solidFill>
                  <a:schemeClr val="accent6">
                    <a:lumMod val="75000"/>
                  </a:schemeClr>
                </a:solidFill>
              </a:rPr>
              <a:t>Градостроительный план</a:t>
            </a:r>
          </a:p>
          <a:p>
            <a:pPr>
              <a:spcBef>
                <a:spcPts val="300"/>
              </a:spcBef>
              <a:spcAft>
                <a:spcPts val="0"/>
              </a:spcAft>
              <a:buFont typeface="Courier New" pitchFamily="49" charset="0"/>
              <a:buChar char="o"/>
            </a:pPr>
            <a:r>
              <a:rPr lang="ru-RU" sz="1400" b="1" dirty="0" smtClean="0">
                <a:solidFill>
                  <a:schemeClr val="accent6">
                    <a:lumMod val="75000"/>
                  </a:schemeClr>
                </a:solidFill>
              </a:rPr>
              <a:t>ПКР</a:t>
            </a:r>
          </a:p>
          <a:p>
            <a:pPr>
              <a:spcBef>
                <a:spcPts val="300"/>
              </a:spcBef>
              <a:spcAft>
                <a:spcPts val="0"/>
              </a:spcAft>
              <a:buFont typeface="Courier New" pitchFamily="49" charset="0"/>
              <a:buChar char="o"/>
            </a:pPr>
            <a:r>
              <a:rPr lang="ru-RU" sz="1400" b="1" dirty="0" smtClean="0">
                <a:solidFill>
                  <a:schemeClr val="accent6">
                    <a:lumMod val="75000"/>
                  </a:schemeClr>
                </a:solidFill>
              </a:rPr>
              <a:t>Картографическая информация</a:t>
            </a:r>
          </a:p>
          <a:p>
            <a:pPr>
              <a:spcBef>
                <a:spcPts val="300"/>
              </a:spcBef>
              <a:spcAft>
                <a:spcPts val="0"/>
              </a:spcAft>
              <a:buFont typeface="Courier New" pitchFamily="49" charset="0"/>
              <a:buChar char="o"/>
            </a:pPr>
            <a:r>
              <a:rPr lang="ru-RU" sz="1400" b="1" dirty="0" smtClean="0">
                <a:solidFill>
                  <a:schemeClr val="accent6">
                    <a:lumMod val="75000"/>
                  </a:schemeClr>
                </a:solidFill>
              </a:rPr>
              <a:t>Техническое состояние объектов ВиВ</a:t>
            </a:r>
          </a:p>
          <a:p>
            <a:pPr>
              <a:spcBef>
                <a:spcPts val="300"/>
              </a:spcBef>
              <a:spcAft>
                <a:spcPts val="0"/>
              </a:spcAft>
              <a:buFont typeface="Courier New" pitchFamily="49" charset="0"/>
              <a:buChar char="o"/>
            </a:pPr>
            <a:r>
              <a:rPr lang="ru-RU" sz="1400" b="1" dirty="0" smtClean="0">
                <a:solidFill>
                  <a:schemeClr val="accent6">
                    <a:lumMod val="75000"/>
                  </a:schemeClr>
                </a:solidFill>
              </a:rPr>
              <a:t>Соответствие санитарным нормам</a:t>
            </a:r>
          </a:p>
          <a:p>
            <a:pPr>
              <a:spcBef>
                <a:spcPts val="300"/>
              </a:spcBef>
              <a:spcAft>
                <a:spcPts val="0"/>
              </a:spcAft>
              <a:buFont typeface="Courier New" pitchFamily="49" charset="0"/>
              <a:buChar char="o"/>
            </a:pPr>
            <a:r>
              <a:rPr lang="ru-RU" sz="1400" b="1" dirty="0" smtClean="0">
                <a:solidFill>
                  <a:schemeClr val="accent6">
                    <a:lumMod val="75000"/>
                  </a:schemeClr>
                </a:solidFill>
              </a:rPr>
              <a:t>Инвестиционные программы</a:t>
            </a:r>
          </a:p>
          <a:p>
            <a:pPr>
              <a:spcBef>
                <a:spcPts val="300"/>
              </a:spcBef>
              <a:spcAft>
                <a:spcPts val="0"/>
              </a:spcAft>
              <a:buFont typeface="Courier New" pitchFamily="49" charset="0"/>
              <a:buChar char="o"/>
            </a:pPr>
            <a:r>
              <a:rPr lang="ru-RU" sz="1400" b="1" dirty="0" smtClean="0">
                <a:solidFill>
                  <a:schemeClr val="accent6">
                    <a:lumMod val="75000"/>
                  </a:schemeClr>
                </a:solidFill>
              </a:rPr>
              <a:t>Потребление воды</a:t>
            </a:r>
          </a:p>
          <a:p>
            <a:pPr>
              <a:spcBef>
                <a:spcPts val="300"/>
              </a:spcBef>
              <a:spcAft>
                <a:spcPts val="0"/>
              </a:spcAft>
              <a:buFont typeface="Courier New" pitchFamily="49" charset="0"/>
              <a:buChar char="o"/>
            </a:pPr>
            <a:r>
              <a:rPr lang="ru-RU" sz="1400" b="1" dirty="0" smtClean="0">
                <a:solidFill>
                  <a:schemeClr val="accent6">
                    <a:lumMod val="75000"/>
                  </a:schemeClr>
                </a:solidFill>
              </a:rPr>
              <a:t>Потери в сетях</a:t>
            </a:r>
          </a:p>
          <a:p>
            <a:endParaRPr lang="ru-RU" sz="14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683568" y="260648"/>
            <a:ext cx="8136904" cy="2434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33CC"/>
                </a:solidFill>
              </a:rPr>
              <a:t>Получение информации</a:t>
            </a:r>
            <a:endParaRPr lang="ru-RU" sz="2400" b="1" dirty="0">
              <a:solidFill>
                <a:srgbClr val="0033CC"/>
              </a:solidFill>
            </a:endParaRPr>
          </a:p>
        </p:txBody>
      </p:sp>
      <p:sp>
        <p:nvSpPr>
          <p:cNvPr id="9" name="Штриховая стрелка вправо 8"/>
          <p:cNvSpPr/>
          <p:nvPr/>
        </p:nvSpPr>
        <p:spPr>
          <a:xfrm>
            <a:off x="2771800" y="620688"/>
            <a:ext cx="3744416" cy="576064"/>
          </a:xfrm>
          <a:prstGeom prst="stripedRightArrow">
            <a:avLst/>
          </a:prstGeom>
          <a:solidFill>
            <a:srgbClr val="00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Штриховая стрелка вправо 10"/>
          <p:cNvSpPr/>
          <p:nvPr/>
        </p:nvSpPr>
        <p:spPr>
          <a:xfrm>
            <a:off x="2843808" y="3284984"/>
            <a:ext cx="3744416" cy="576064"/>
          </a:xfrm>
          <a:prstGeom prst="stripedRightArrow">
            <a:avLst/>
          </a:prstGeom>
          <a:solidFill>
            <a:srgbClr val="00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2" name="Заголовок 1"/>
          <p:cNvSpPr>
            <a:spLocks noGrp="1"/>
          </p:cNvSpPr>
          <p:nvPr>
            <p:ph type="title"/>
          </p:nvPr>
        </p:nvSpPr>
        <p:spPr>
          <a:xfrm>
            <a:off x="6444208" y="4149080"/>
            <a:ext cx="2530624" cy="360040"/>
          </a:xfr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</a:ln>
        </p:spPr>
        <p:txBody>
          <a:bodyPr/>
          <a:lstStyle/>
          <a:p>
            <a:r>
              <a:rPr lang="ru-RU" sz="1800" dirty="0" smtClean="0">
                <a:solidFill>
                  <a:schemeClr val="accent6">
                    <a:lumMod val="75000"/>
                  </a:schemeClr>
                </a:solidFill>
              </a:rPr>
              <a:t>Публичные слушания</a:t>
            </a:r>
            <a:endParaRPr lang="ru-RU" sz="1800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13" name="Рисунок 12" descr="схема водоснабжения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3528" y="4653136"/>
            <a:ext cx="2209800" cy="2066925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pic>
        <p:nvPicPr>
          <p:cNvPr id="14" name="Рисунок 13" descr="публичные слушания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660232" y="4725144"/>
            <a:ext cx="2238375" cy="1966342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sp>
        <p:nvSpPr>
          <p:cNvPr id="19" name="Прямоугольник 18"/>
          <p:cNvSpPr/>
          <p:nvPr/>
        </p:nvSpPr>
        <p:spPr>
          <a:xfrm>
            <a:off x="395536" y="4149080"/>
            <a:ext cx="2016224" cy="2880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Схема ВиВ</a:t>
            </a:r>
            <a:endParaRPr lang="ru-RU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1" name="Штриховая стрелка вправо 20"/>
          <p:cNvSpPr/>
          <p:nvPr/>
        </p:nvSpPr>
        <p:spPr>
          <a:xfrm>
            <a:off x="2699792" y="4653136"/>
            <a:ext cx="3744416" cy="576064"/>
          </a:xfrm>
          <a:prstGeom prst="stripedRightArrow">
            <a:avLst/>
          </a:prstGeom>
          <a:solidFill>
            <a:srgbClr val="00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1"/>
                </a:solidFill>
              </a:rPr>
              <a:t>Сайт УО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22" name="Штриховая стрелка вправо 21"/>
          <p:cNvSpPr/>
          <p:nvPr/>
        </p:nvSpPr>
        <p:spPr>
          <a:xfrm>
            <a:off x="2699792" y="5877272"/>
            <a:ext cx="3744416" cy="576064"/>
          </a:xfrm>
          <a:prstGeom prst="stripedRightArrow">
            <a:avLst/>
          </a:prstGeom>
          <a:solidFill>
            <a:srgbClr val="00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Сайт ОМСУ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ru-RU" sz="2000" b="1" dirty="0" smtClean="0">
                <a:solidFill>
                  <a:srgbClr val="0000CC"/>
                </a:solidFill>
              </a:rPr>
              <a:t>Подключение к системам холодного водоснабжения </a:t>
            </a:r>
            <a:br>
              <a:rPr lang="ru-RU" sz="2000" b="1" dirty="0" smtClean="0">
                <a:solidFill>
                  <a:srgbClr val="0000CC"/>
                </a:solidFill>
              </a:rPr>
            </a:br>
            <a:r>
              <a:rPr lang="ru-RU" sz="2000" b="1" dirty="0" smtClean="0">
                <a:solidFill>
                  <a:srgbClr val="0000CC"/>
                </a:solidFill>
              </a:rPr>
              <a:t>и  канализации</a:t>
            </a:r>
            <a:r>
              <a:rPr lang="ru-RU" sz="2400" dirty="0" smtClean="0"/>
              <a:t> </a:t>
            </a:r>
            <a:r>
              <a:rPr lang="ru-RU" sz="1800" dirty="0" smtClean="0">
                <a:solidFill>
                  <a:srgbClr val="0033CC"/>
                </a:solidFill>
              </a:rPr>
              <a:t>(ст.18-19)</a:t>
            </a:r>
            <a:endParaRPr lang="ru-RU" sz="1800" dirty="0">
              <a:solidFill>
                <a:srgbClr val="0033CC"/>
              </a:solidFill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539552" y="1124744"/>
            <a:ext cx="8280920" cy="0"/>
          </a:xfrm>
          <a:prstGeom prst="line">
            <a:avLst/>
          </a:prstGeom>
          <a:ln>
            <a:solidFill>
              <a:srgbClr val="000099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Овал 6"/>
          <p:cNvSpPr/>
          <p:nvPr/>
        </p:nvSpPr>
        <p:spPr>
          <a:xfrm>
            <a:off x="683568" y="5877272"/>
            <a:ext cx="2520280" cy="864096"/>
          </a:xfrm>
          <a:prstGeom prst="ellipse">
            <a:avLst/>
          </a:prstGeom>
          <a:solidFill>
            <a:srgbClr val="FFCC99"/>
          </a:solidFill>
          <a:ln>
            <a:solidFill>
              <a:srgbClr val="FFCC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C00000"/>
                </a:solidFill>
              </a:rPr>
              <a:t>Абоненты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83568" y="1340768"/>
            <a:ext cx="2376264" cy="3024336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2060"/>
                </a:solidFill>
              </a:rPr>
              <a:t>ОКК</a:t>
            </a:r>
          </a:p>
          <a:p>
            <a:pPr algn="ctr"/>
            <a:r>
              <a:rPr lang="ru-RU" dirty="0" smtClean="0">
                <a:solidFill>
                  <a:srgbClr val="002060"/>
                </a:solidFill>
              </a:rPr>
              <a:t>(Гарантирующая организация)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9" name="Стрелка вверх 8"/>
          <p:cNvSpPr/>
          <p:nvPr/>
        </p:nvSpPr>
        <p:spPr>
          <a:xfrm>
            <a:off x="683568" y="4509120"/>
            <a:ext cx="2448272" cy="1224136"/>
          </a:xfrm>
          <a:prstGeom prst="upArrow">
            <a:avLst>
              <a:gd name="adj1" fmla="val 50000"/>
              <a:gd name="adj2" fmla="val 40838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rgbClr val="333300"/>
                </a:solidFill>
              </a:rPr>
              <a:t>Договор о подключении</a:t>
            </a:r>
          </a:p>
          <a:p>
            <a:pPr algn="ctr"/>
            <a:r>
              <a:rPr lang="ru-RU" sz="1200" b="1" dirty="0" smtClean="0">
                <a:solidFill>
                  <a:srgbClr val="333300"/>
                </a:solidFill>
              </a:rPr>
              <a:t>(публичный)</a:t>
            </a:r>
            <a:endParaRPr lang="ru-RU" sz="1200" b="1" dirty="0">
              <a:solidFill>
                <a:srgbClr val="33330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27984" y="1340768"/>
            <a:ext cx="4392488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7030A0"/>
                </a:solidFill>
              </a:rPr>
              <a:t>Наличие технической возможности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427984" y="1772816"/>
            <a:ext cx="4392488" cy="36004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Наличие свободной мощности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4427984" y="2204864"/>
            <a:ext cx="4392488" cy="36004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После реализации мероприятий ИП</a:t>
            </a: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4427984" y="2780928"/>
            <a:ext cx="4392488" cy="576064"/>
          </a:xfrm>
          <a:prstGeom prst="rect">
            <a:avLst/>
          </a:prstGeom>
          <a:solidFill>
            <a:srgbClr val="D9C6FE"/>
          </a:solidFill>
          <a:ln>
            <a:solidFill>
              <a:srgbClr val="CC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rgbClr val="7030A0"/>
                </a:solidFill>
              </a:rPr>
              <a:t>В срок, установленный Правилами ХВС и В/О,  утвержденными Правительством РФ</a:t>
            </a:r>
            <a:endParaRPr lang="ru-RU" sz="1400" b="1" dirty="0">
              <a:solidFill>
                <a:srgbClr val="7030A0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427984" y="3501008"/>
            <a:ext cx="1584176" cy="792088"/>
          </a:xfrm>
          <a:prstGeom prst="rect">
            <a:avLst/>
          </a:prstGeom>
          <a:solidFill>
            <a:srgbClr val="FFCCFF"/>
          </a:solidFill>
          <a:ln>
            <a:solidFill>
              <a:srgbClr val="CC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rgbClr val="CC0099"/>
                </a:solidFill>
              </a:rPr>
              <a:t>Отсутствие технической возможности</a:t>
            </a:r>
            <a:endParaRPr lang="ru-RU" sz="1600" dirty="0">
              <a:solidFill>
                <a:srgbClr val="CC0099"/>
              </a:solidFill>
            </a:endParaRPr>
          </a:p>
        </p:txBody>
      </p:sp>
      <p:sp>
        <p:nvSpPr>
          <p:cNvPr id="15" name="Нашивка 14"/>
          <p:cNvSpPr/>
          <p:nvPr/>
        </p:nvSpPr>
        <p:spPr>
          <a:xfrm>
            <a:off x="3131840" y="1340768"/>
            <a:ext cx="1080120" cy="1944216"/>
          </a:xfrm>
          <a:prstGeom prst="chevron">
            <a:avLst/>
          </a:prstGeom>
          <a:blipFill>
            <a:blip r:embed="rId3" cstate="print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203848" y="1556792"/>
            <a:ext cx="1368152" cy="15841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accent6">
                    <a:lumMod val="75000"/>
                  </a:schemeClr>
                </a:solidFill>
              </a:rPr>
              <a:t>Подключает</a:t>
            </a:r>
            <a:endParaRPr lang="ru-RU" sz="12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7524328" y="3501008"/>
            <a:ext cx="1296144" cy="792088"/>
          </a:xfrm>
          <a:prstGeom prst="rect">
            <a:avLst/>
          </a:prstGeom>
          <a:solidFill>
            <a:srgbClr val="CC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ОМСУ</a:t>
            </a:r>
            <a:endParaRPr lang="ru-RU" dirty="0"/>
          </a:p>
        </p:txBody>
      </p:sp>
      <p:sp>
        <p:nvSpPr>
          <p:cNvPr id="18" name="Стрелка вправо 17"/>
          <p:cNvSpPr/>
          <p:nvPr/>
        </p:nvSpPr>
        <p:spPr>
          <a:xfrm>
            <a:off x="6156176" y="3573016"/>
            <a:ext cx="1296144" cy="648072"/>
          </a:xfrm>
          <a:prstGeom prst="rightArrow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/>
              <a:t>Обращается</a:t>
            </a:r>
            <a:endParaRPr lang="ru-RU" sz="1200" b="1" dirty="0"/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4427984" y="4437112"/>
            <a:ext cx="4536504" cy="360040"/>
          </a:xfrm>
          <a:prstGeom prst="roundRect">
            <a:avLst/>
          </a:prstGeom>
          <a:solidFill>
            <a:srgbClr val="A2CBFC"/>
          </a:solidFill>
          <a:ln>
            <a:solidFill>
              <a:srgbClr val="6582F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6"/>
                </a:solidFill>
              </a:rPr>
              <a:t>Корректировка ИП</a:t>
            </a:r>
            <a:endParaRPr lang="ru-RU" dirty="0">
              <a:solidFill>
                <a:schemeClr val="accent6"/>
              </a:solidFill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4427984" y="4869160"/>
            <a:ext cx="4536504" cy="360040"/>
          </a:xfrm>
          <a:prstGeom prst="roundRect">
            <a:avLst/>
          </a:prstGeom>
          <a:solidFill>
            <a:srgbClr val="A6C1F8"/>
          </a:solidFill>
          <a:ln>
            <a:solidFill>
              <a:srgbClr val="6582F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Учет затрат на подключение в тарифе</a:t>
            </a:r>
            <a:endParaRPr lang="ru-RU" dirty="0"/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4427984" y="5301208"/>
            <a:ext cx="4536504" cy="504056"/>
          </a:xfrm>
          <a:prstGeom prst="roundRect">
            <a:avLst/>
          </a:prstGeom>
          <a:solidFill>
            <a:srgbClr val="6582FB"/>
          </a:solidFill>
          <a:ln>
            <a:solidFill>
              <a:srgbClr val="6582F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/>
              <a:t>При отсутствии уведомления ОМСУ через 30 дней решение считается согласованным! </a:t>
            </a:r>
            <a:endParaRPr lang="ru-RU" sz="1400" b="1" dirty="0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3419872" y="6021288"/>
            <a:ext cx="5544616" cy="648072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/>
              <a:t>Плата за подключение «За последнюю милю»</a:t>
            </a:r>
          </a:p>
          <a:p>
            <a:pPr algn="ctr"/>
            <a:r>
              <a:rPr lang="ru-RU" sz="1400" b="1" dirty="0" smtClean="0"/>
              <a:t>При превышении предельного уровня нагрузки - индивидуально</a:t>
            </a:r>
            <a:endParaRPr lang="ru-RU" sz="1400" b="1" dirty="0"/>
          </a:p>
        </p:txBody>
      </p:sp>
      <p:sp>
        <p:nvSpPr>
          <p:cNvPr id="23" name="Стрелка вниз 22"/>
          <p:cNvSpPr/>
          <p:nvPr/>
        </p:nvSpPr>
        <p:spPr>
          <a:xfrm>
            <a:off x="8244408" y="4293096"/>
            <a:ext cx="72008" cy="288032"/>
          </a:xfrm>
          <a:prstGeom prst="down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4" name="Стрелка вниз 23"/>
          <p:cNvSpPr/>
          <p:nvPr/>
        </p:nvSpPr>
        <p:spPr>
          <a:xfrm>
            <a:off x="5076056" y="4293096"/>
            <a:ext cx="72008" cy="288032"/>
          </a:xfrm>
          <a:prstGeom prst="down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6" name="Стрелка вправо 25"/>
          <p:cNvSpPr/>
          <p:nvPr/>
        </p:nvSpPr>
        <p:spPr>
          <a:xfrm>
            <a:off x="3275856" y="3573016"/>
            <a:ext cx="1008112" cy="648072"/>
          </a:xfrm>
          <a:prstGeom prst="rightArrow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7" name="Стрелка вправо 26"/>
          <p:cNvSpPr/>
          <p:nvPr/>
        </p:nvSpPr>
        <p:spPr>
          <a:xfrm>
            <a:off x="2987824" y="6093296"/>
            <a:ext cx="792088" cy="576064"/>
          </a:xfrm>
          <a:prstGeom prst="rightArrow">
            <a:avLst/>
          </a:prstGeom>
          <a:solidFill>
            <a:srgbClr val="C00000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188913"/>
            <a:ext cx="8229600" cy="647700"/>
          </a:xfrm>
        </p:spPr>
        <p:txBody>
          <a:bodyPr/>
          <a:lstStyle/>
          <a:p>
            <a:pPr eaLnBrk="1" hangingPunct="1"/>
            <a:r>
              <a:rPr lang="ru-RU" sz="2400" b="1" dirty="0" smtClean="0">
                <a:solidFill>
                  <a:schemeClr val="accent2"/>
                </a:solidFill>
              </a:rPr>
              <a:t>Система цен (тарифов)</a:t>
            </a:r>
          </a:p>
        </p:txBody>
      </p:sp>
      <p:sp>
        <p:nvSpPr>
          <p:cNvPr id="35842" name="Line 4"/>
          <p:cNvSpPr>
            <a:spLocks noChangeShapeType="1"/>
          </p:cNvSpPr>
          <p:nvPr/>
        </p:nvSpPr>
        <p:spPr bwMode="auto">
          <a:xfrm flipV="1">
            <a:off x="395288" y="765175"/>
            <a:ext cx="8424862" cy="0"/>
          </a:xfrm>
          <a:prstGeom prst="line">
            <a:avLst/>
          </a:prstGeom>
          <a:noFill/>
          <a:ln w="9525">
            <a:solidFill>
              <a:schemeClr val="accent2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35843" name="Rectangle 6"/>
          <p:cNvSpPr>
            <a:spLocks noChangeArrowheads="1"/>
          </p:cNvSpPr>
          <p:nvPr/>
        </p:nvSpPr>
        <p:spPr bwMode="auto">
          <a:xfrm>
            <a:off x="1547813" y="908050"/>
            <a:ext cx="6624637" cy="647700"/>
          </a:xfrm>
          <a:prstGeom prst="rect">
            <a:avLst/>
          </a:prstGeom>
          <a:gradFill rotWithShape="1">
            <a:gsLst>
              <a:gs pos="0">
                <a:srgbClr val="B9EAF9"/>
              </a:gs>
              <a:gs pos="100000">
                <a:srgbClr val="CCFFCC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dirty="0"/>
          </a:p>
          <a:p>
            <a:pPr algn="ctr"/>
            <a:r>
              <a:rPr lang="ru-RU" dirty="0"/>
              <a:t>Организация водопроводно-канализационного хозяйства</a:t>
            </a:r>
          </a:p>
          <a:p>
            <a:pPr algn="ctr"/>
            <a:r>
              <a:rPr lang="ru-RU" dirty="0"/>
              <a:t>(гарантирующие организации </a:t>
            </a:r>
            <a:r>
              <a:rPr lang="en-US" dirty="0"/>
              <a:t>ВКХ</a:t>
            </a:r>
            <a:r>
              <a:rPr lang="ru-RU" dirty="0"/>
              <a:t>)</a:t>
            </a:r>
            <a:endParaRPr lang="en-US" dirty="0"/>
          </a:p>
          <a:p>
            <a:pPr algn="ctr"/>
            <a:endParaRPr lang="ru-RU" dirty="0"/>
          </a:p>
        </p:txBody>
      </p:sp>
      <p:sp>
        <p:nvSpPr>
          <p:cNvPr id="35844" name="Rectangle 7"/>
          <p:cNvSpPr>
            <a:spLocks noChangeArrowheads="1"/>
          </p:cNvSpPr>
          <p:nvPr/>
        </p:nvSpPr>
        <p:spPr bwMode="auto">
          <a:xfrm>
            <a:off x="323850" y="1628775"/>
            <a:ext cx="1765300" cy="360363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dirty="0"/>
              <a:t>Метод </a:t>
            </a:r>
            <a:r>
              <a:rPr lang="en-US" dirty="0"/>
              <a:t>RAB</a:t>
            </a:r>
            <a:endParaRPr lang="ru-RU" dirty="0"/>
          </a:p>
        </p:txBody>
      </p:sp>
      <p:sp>
        <p:nvSpPr>
          <p:cNvPr id="35845" name="Rectangle 8"/>
          <p:cNvSpPr>
            <a:spLocks noChangeArrowheads="1"/>
          </p:cNvSpPr>
          <p:nvPr/>
        </p:nvSpPr>
        <p:spPr bwMode="auto">
          <a:xfrm>
            <a:off x="2195513" y="1628775"/>
            <a:ext cx="2160587" cy="360363"/>
          </a:xfrm>
          <a:prstGeom prst="rect">
            <a:avLst/>
          </a:prstGeom>
          <a:solidFill>
            <a:srgbClr val="D2FEF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dirty="0"/>
              <a:t>Метод индексации</a:t>
            </a:r>
          </a:p>
        </p:txBody>
      </p:sp>
      <p:sp>
        <p:nvSpPr>
          <p:cNvPr id="35846" name="Rectangle 9"/>
          <p:cNvSpPr>
            <a:spLocks noChangeArrowheads="1"/>
          </p:cNvSpPr>
          <p:nvPr/>
        </p:nvSpPr>
        <p:spPr bwMode="auto">
          <a:xfrm>
            <a:off x="468313" y="2060575"/>
            <a:ext cx="3527425" cy="503238"/>
          </a:xfrm>
          <a:prstGeom prst="rect">
            <a:avLst/>
          </a:prstGeom>
          <a:solidFill>
            <a:srgbClr val="EFF3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dirty="0"/>
              <a:t>Срок действия 5 лет</a:t>
            </a:r>
          </a:p>
          <a:p>
            <a:pPr algn="ctr"/>
            <a:r>
              <a:rPr lang="ru-RU" sz="1400" dirty="0"/>
              <a:t>(при первом применении -3 года)</a:t>
            </a:r>
          </a:p>
        </p:txBody>
      </p:sp>
      <p:sp>
        <p:nvSpPr>
          <p:cNvPr id="35847" name="Rectangle 10"/>
          <p:cNvSpPr>
            <a:spLocks noChangeArrowheads="1"/>
          </p:cNvSpPr>
          <p:nvPr/>
        </p:nvSpPr>
        <p:spPr bwMode="auto">
          <a:xfrm>
            <a:off x="323850" y="3213100"/>
            <a:ext cx="8569325" cy="288925"/>
          </a:xfrm>
          <a:prstGeom prst="rect">
            <a:avLst/>
          </a:prstGeom>
          <a:solidFill>
            <a:srgbClr val="B5E2F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dirty="0"/>
              <a:t>Регулируемые тарифы в сфере  холодного водоснабжения</a:t>
            </a:r>
          </a:p>
        </p:txBody>
      </p:sp>
      <p:sp>
        <p:nvSpPr>
          <p:cNvPr id="35848" name="Rectangle 11"/>
          <p:cNvSpPr>
            <a:spLocks noChangeArrowheads="1"/>
          </p:cNvSpPr>
          <p:nvPr/>
        </p:nvSpPr>
        <p:spPr bwMode="auto">
          <a:xfrm>
            <a:off x="250825" y="4365625"/>
            <a:ext cx="8642350" cy="360363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dirty="0"/>
              <a:t>Регулируемые тарифы в сфере водоотведения</a:t>
            </a:r>
          </a:p>
        </p:txBody>
      </p:sp>
      <p:sp>
        <p:nvSpPr>
          <p:cNvPr id="35849" name="AutoShape 12"/>
          <p:cNvSpPr>
            <a:spLocks noChangeArrowheads="1"/>
          </p:cNvSpPr>
          <p:nvPr/>
        </p:nvSpPr>
        <p:spPr bwMode="auto">
          <a:xfrm>
            <a:off x="250825" y="3644900"/>
            <a:ext cx="1368425" cy="504825"/>
          </a:xfrm>
          <a:prstGeom prst="roundRect">
            <a:avLst>
              <a:gd name="adj" fmla="val 16667"/>
            </a:avLst>
          </a:prstGeom>
          <a:solidFill>
            <a:srgbClr val="D2FEFA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200" dirty="0">
                <a:latin typeface="Verdana" pitchFamily="34" charset="0"/>
              </a:rPr>
              <a:t>Тариф на </a:t>
            </a:r>
          </a:p>
          <a:p>
            <a:pPr algn="ctr"/>
            <a:r>
              <a:rPr lang="ru-RU" sz="1200" dirty="0"/>
              <a:t>Питьевую воду</a:t>
            </a:r>
          </a:p>
        </p:txBody>
      </p:sp>
      <p:sp>
        <p:nvSpPr>
          <p:cNvPr id="35850" name="AutoShape 13"/>
          <p:cNvSpPr>
            <a:spLocks noChangeArrowheads="1"/>
          </p:cNvSpPr>
          <p:nvPr/>
        </p:nvSpPr>
        <p:spPr bwMode="auto">
          <a:xfrm>
            <a:off x="1692275" y="3644900"/>
            <a:ext cx="1368425" cy="504825"/>
          </a:xfrm>
          <a:prstGeom prst="roundRect">
            <a:avLst>
              <a:gd name="adj" fmla="val 16667"/>
            </a:avLst>
          </a:prstGeom>
          <a:solidFill>
            <a:srgbClr val="D2FEFA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200" dirty="0">
                <a:latin typeface="Verdana" pitchFamily="34" charset="0"/>
              </a:rPr>
              <a:t>Тариф на</a:t>
            </a:r>
          </a:p>
          <a:p>
            <a:pPr algn="ctr"/>
            <a:r>
              <a:rPr lang="ru-RU" sz="1200" dirty="0"/>
              <a:t>Техническую воду</a:t>
            </a:r>
          </a:p>
        </p:txBody>
      </p:sp>
      <p:sp>
        <p:nvSpPr>
          <p:cNvPr id="35851" name="AutoShape 14"/>
          <p:cNvSpPr>
            <a:spLocks noChangeArrowheads="1"/>
          </p:cNvSpPr>
          <p:nvPr/>
        </p:nvSpPr>
        <p:spPr bwMode="auto">
          <a:xfrm>
            <a:off x="3132138" y="3644900"/>
            <a:ext cx="1512887" cy="504825"/>
          </a:xfrm>
          <a:prstGeom prst="roundRect">
            <a:avLst>
              <a:gd name="adj" fmla="val 16667"/>
            </a:avLst>
          </a:prstGeom>
          <a:solidFill>
            <a:srgbClr val="D2FEFA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200" dirty="0">
                <a:latin typeface="Verdana" pitchFamily="34" charset="0"/>
              </a:rPr>
              <a:t>Тариф на </a:t>
            </a:r>
          </a:p>
          <a:p>
            <a:pPr algn="ctr"/>
            <a:r>
              <a:rPr lang="ru-RU" sz="1200" dirty="0">
                <a:latin typeface="Verdana" pitchFamily="34" charset="0"/>
              </a:rPr>
              <a:t>транспортировку</a:t>
            </a:r>
          </a:p>
        </p:txBody>
      </p:sp>
      <p:sp>
        <p:nvSpPr>
          <p:cNvPr id="35852" name="AutoShape 15"/>
          <p:cNvSpPr>
            <a:spLocks noChangeArrowheads="1"/>
          </p:cNvSpPr>
          <p:nvPr/>
        </p:nvSpPr>
        <p:spPr bwMode="auto">
          <a:xfrm>
            <a:off x="395536" y="4869160"/>
            <a:ext cx="1368425" cy="504825"/>
          </a:xfrm>
          <a:prstGeom prst="roundRect">
            <a:avLst>
              <a:gd name="adj" fmla="val 16667"/>
            </a:avLst>
          </a:prstGeom>
          <a:solidFill>
            <a:srgbClr val="DDFDA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200" dirty="0">
                <a:latin typeface="Verdana" pitchFamily="34" charset="0"/>
              </a:rPr>
              <a:t>Тариф на</a:t>
            </a:r>
          </a:p>
          <a:p>
            <a:pPr algn="ctr"/>
            <a:r>
              <a:rPr lang="ru-RU" sz="1200" dirty="0">
                <a:latin typeface="Verdana" pitchFamily="34" charset="0"/>
              </a:rPr>
              <a:t>водоотведение</a:t>
            </a:r>
          </a:p>
        </p:txBody>
      </p:sp>
      <p:sp>
        <p:nvSpPr>
          <p:cNvPr id="35853" name="AutoShape 16"/>
          <p:cNvSpPr>
            <a:spLocks noChangeArrowheads="1"/>
          </p:cNvSpPr>
          <p:nvPr/>
        </p:nvSpPr>
        <p:spPr bwMode="auto">
          <a:xfrm>
            <a:off x="1835696" y="4869160"/>
            <a:ext cx="1728787" cy="504825"/>
          </a:xfrm>
          <a:prstGeom prst="roundRect">
            <a:avLst>
              <a:gd name="adj" fmla="val 16667"/>
            </a:avLst>
          </a:prstGeom>
          <a:solidFill>
            <a:srgbClr val="DDFDA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200" dirty="0">
                <a:latin typeface="Verdana" pitchFamily="34" charset="0"/>
              </a:rPr>
              <a:t>Тариф на </a:t>
            </a:r>
          </a:p>
          <a:p>
            <a:pPr algn="ctr"/>
            <a:r>
              <a:rPr lang="ru-RU" sz="1200" dirty="0"/>
              <a:t>Транспортировку СВ</a:t>
            </a:r>
          </a:p>
        </p:txBody>
      </p:sp>
      <p:sp>
        <p:nvSpPr>
          <p:cNvPr id="35854" name="Rectangle 25"/>
          <p:cNvSpPr>
            <a:spLocks noChangeArrowheads="1"/>
          </p:cNvSpPr>
          <p:nvPr/>
        </p:nvSpPr>
        <p:spPr bwMode="auto">
          <a:xfrm>
            <a:off x="0" y="2708275"/>
            <a:ext cx="9144000" cy="360363"/>
          </a:xfrm>
          <a:prstGeom prst="rect">
            <a:avLst/>
          </a:prstGeom>
          <a:solidFill>
            <a:srgbClr val="FBFFF3"/>
          </a:solidFill>
          <a:ln w="1905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400" b="1" dirty="0">
                <a:solidFill>
                  <a:srgbClr val="FF0000"/>
                </a:solidFill>
              </a:rPr>
              <a:t>Установление предельных индексов, учитывающих инвест.программы, параметры, обязательства</a:t>
            </a:r>
          </a:p>
        </p:txBody>
      </p:sp>
      <p:sp>
        <p:nvSpPr>
          <p:cNvPr id="35855" name="AutoShape 12"/>
          <p:cNvSpPr>
            <a:spLocks noChangeArrowheads="1"/>
          </p:cNvSpPr>
          <p:nvPr/>
        </p:nvSpPr>
        <p:spPr bwMode="auto">
          <a:xfrm>
            <a:off x="4716463" y="3644900"/>
            <a:ext cx="1368425" cy="504825"/>
          </a:xfrm>
          <a:prstGeom prst="roundRect">
            <a:avLst>
              <a:gd name="adj" fmla="val 16667"/>
            </a:avLst>
          </a:prstGeom>
          <a:solidFill>
            <a:srgbClr val="D2FEFA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200" dirty="0">
                <a:latin typeface="Verdana" pitchFamily="34" charset="0"/>
              </a:rPr>
              <a:t>Тариф на </a:t>
            </a:r>
          </a:p>
          <a:p>
            <a:pPr algn="ctr"/>
            <a:r>
              <a:rPr lang="ru-RU" sz="1200" dirty="0"/>
              <a:t>подвоз воды</a:t>
            </a:r>
          </a:p>
        </p:txBody>
      </p:sp>
      <p:sp>
        <p:nvSpPr>
          <p:cNvPr id="35856" name="AutoShape 12"/>
          <p:cNvSpPr>
            <a:spLocks noChangeArrowheads="1"/>
          </p:cNvSpPr>
          <p:nvPr/>
        </p:nvSpPr>
        <p:spPr bwMode="auto">
          <a:xfrm>
            <a:off x="6227763" y="3644900"/>
            <a:ext cx="2592387" cy="504825"/>
          </a:xfrm>
          <a:prstGeom prst="roundRect">
            <a:avLst>
              <a:gd name="adj" fmla="val 16667"/>
            </a:avLst>
          </a:prstGeom>
          <a:solidFill>
            <a:srgbClr val="D2FEFA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200" dirty="0">
                <a:latin typeface="Verdana" pitchFamily="34" charset="0"/>
              </a:rPr>
              <a:t>Тариф на </a:t>
            </a:r>
            <a:r>
              <a:rPr lang="ru-RU" sz="1200" dirty="0"/>
              <a:t>подключение к </a:t>
            </a:r>
          </a:p>
          <a:p>
            <a:pPr algn="ctr"/>
            <a:r>
              <a:rPr lang="ru-RU" sz="1200" dirty="0"/>
              <a:t>Централизованной системе ХВС</a:t>
            </a:r>
          </a:p>
        </p:txBody>
      </p:sp>
      <p:sp>
        <p:nvSpPr>
          <p:cNvPr id="35857" name="AutoShape 12"/>
          <p:cNvSpPr>
            <a:spLocks noChangeArrowheads="1"/>
          </p:cNvSpPr>
          <p:nvPr/>
        </p:nvSpPr>
        <p:spPr bwMode="auto">
          <a:xfrm>
            <a:off x="3635896" y="4869160"/>
            <a:ext cx="3239840" cy="505545"/>
          </a:xfrm>
          <a:prstGeom prst="roundRect">
            <a:avLst>
              <a:gd name="adj" fmla="val 16667"/>
            </a:avLst>
          </a:prstGeom>
          <a:solidFill>
            <a:srgbClr val="DDFDA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200" dirty="0">
                <a:latin typeface="Verdana" pitchFamily="34" charset="0"/>
              </a:rPr>
              <a:t>Тариф на </a:t>
            </a:r>
            <a:r>
              <a:rPr lang="ru-RU" sz="1200" dirty="0"/>
              <a:t>подключение к </a:t>
            </a:r>
          </a:p>
          <a:p>
            <a:pPr algn="ctr"/>
            <a:r>
              <a:rPr lang="ru-RU" sz="1200" dirty="0"/>
              <a:t>Централизованной системе водоотведения</a:t>
            </a:r>
          </a:p>
        </p:txBody>
      </p:sp>
      <p:sp>
        <p:nvSpPr>
          <p:cNvPr id="35858" name="AutoShape 19"/>
          <p:cNvSpPr>
            <a:spLocks noChangeArrowheads="1"/>
          </p:cNvSpPr>
          <p:nvPr/>
        </p:nvSpPr>
        <p:spPr bwMode="auto">
          <a:xfrm>
            <a:off x="250825" y="5589588"/>
            <a:ext cx="8497888" cy="935037"/>
          </a:xfrm>
          <a:prstGeom prst="roundRect">
            <a:avLst>
              <a:gd name="adj" fmla="val 16667"/>
            </a:avLst>
          </a:prstGeom>
          <a:solidFill>
            <a:srgbClr val="FFF3FC"/>
          </a:solidFill>
          <a:ln w="9525">
            <a:solidFill>
              <a:srgbClr val="80008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dirty="0">
                <a:solidFill>
                  <a:srgbClr val="800080"/>
                </a:solidFill>
              </a:rPr>
              <a:t>При установлении ОКК, осуществляющей ГВС, ХВС, водоотведение тарифы </a:t>
            </a:r>
          </a:p>
          <a:p>
            <a:pPr algn="ctr"/>
            <a:r>
              <a:rPr lang="ru-RU" dirty="0">
                <a:solidFill>
                  <a:srgbClr val="800080"/>
                </a:solidFill>
              </a:rPr>
              <a:t>для отдельных регулируемых видов деятельности не устанавливаются, </a:t>
            </a:r>
          </a:p>
          <a:p>
            <a:pPr algn="ctr"/>
            <a:r>
              <a:rPr lang="ru-RU" dirty="0">
                <a:solidFill>
                  <a:srgbClr val="800080"/>
                </a:solidFill>
              </a:rPr>
              <a:t>за исключением случаев оказания абонентам отдельных видов услуг.</a:t>
            </a:r>
          </a:p>
        </p:txBody>
      </p:sp>
      <p:sp>
        <p:nvSpPr>
          <p:cNvPr id="35859" name="Rectangle 20"/>
          <p:cNvSpPr>
            <a:spLocks noChangeArrowheads="1"/>
          </p:cNvSpPr>
          <p:nvPr/>
        </p:nvSpPr>
        <p:spPr bwMode="auto">
          <a:xfrm>
            <a:off x="4572000" y="1628775"/>
            <a:ext cx="2087563" cy="504825"/>
          </a:xfrm>
          <a:prstGeom prst="rect">
            <a:avLst/>
          </a:prstGeom>
          <a:solidFill>
            <a:srgbClr val="DDF2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400" dirty="0"/>
              <a:t>Метод экономически</a:t>
            </a:r>
          </a:p>
          <a:p>
            <a:pPr algn="ctr"/>
            <a:r>
              <a:rPr lang="ru-RU" sz="1400" dirty="0"/>
              <a:t>обоснованных затрат</a:t>
            </a:r>
          </a:p>
        </p:txBody>
      </p:sp>
      <p:sp>
        <p:nvSpPr>
          <p:cNvPr id="35860" name="Rectangle 21"/>
          <p:cNvSpPr>
            <a:spLocks noChangeArrowheads="1"/>
          </p:cNvSpPr>
          <p:nvPr/>
        </p:nvSpPr>
        <p:spPr bwMode="auto">
          <a:xfrm>
            <a:off x="6877050" y="1628775"/>
            <a:ext cx="2087563" cy="504825"/>
          </a:xfrm>
          <a:prstGeom prst="rect">
            <a:avLst/>
          </a:prstGeom>
          <a:solidFill>
            <a:srgbClr val="FFEB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400" dirty="0"/>
              <a:t>Метод сравнения </a:t>
            </a:r>
          </a:p>
          <a:p>
            <a:pPr algn="ctr"/>
            <a:r>
              <a:rPr lang="ru-RU" sz="1400" dirty="0"/>
              <a:t>аналогов</a:t>
            </a:r>
          </a:p>
        </p:txBody>
      </p:sp>
      <p:sp>
        <p:nvSpPr>
          <p:cNvPr id="35861" name="Rectangle 22"/>
          <p:cNvSpPr>
            <a:spLocks noChangeArrowheads="1"/>
          </p:cNvSpPr>
          <p:nvPr/>
        </p:nvSpPr>
        <p:spPr bwMode="auto">
          <a:xfrm>
            <a:off x="4859338" y="2205038"/>
            <a:ext cx="3816350" cy="360362"/>
          </a:xfrm>
          <a:prstGeom prst="rect">
            <a:avLst/>
          </a:prstGeom>
          <a:solidFill>
            <a:srgbClr val="FFF3F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600" dirty="0"/>
              <a:t>Срок действия не менее 1 года</a:t>
            </a:r>
          </a:p>
        </p:txBody>
      </p:sp>
      <p:sp>
        <p:nvSpPr>
          <p:cNvPr id="23" name="AutoShape 16"/>
          <p:cNvSpPr>
            <a:spLocks noChangeArrowheads="1"/>
          </p:cNvSpPr>
          <p:nvPr/>
        </p:nvSpPr>
        <p:spPr bwMode="auto">
          <a:xfrm>
            <a:off x="7164288" y="4869160"/>
            <a:ext cx="1728787" cy="504825"/>
          </a:xfrm>
          <a:prstGeom prst="roundRect">
            <a:avLst>
              <a:gd name="adj" fmla="val 16667"/>
            </a:avLst>
          </a:prstGeom>
          <a:solidFill>
            <a:srgbClr val="EDFED2"/>
          </a:solidFill>
          <a:ln w="1905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200" dirty="0">
                <a:latin typeface="Verdana" pitchFamily="34" charset="0"/>
              </a:rPr>
              <a:t>Тариф на </a:t>
            </a:r>
          </a:p>
          <a:p>
            <a:pPr algn="ctr"/>
            <a:r>
              <a:rPr lang="ru-RU" sz="1200" dirty="0" smtClean="0"/>
              <a:t>очистку </a:t>
            </a:r>
            <a:r>
              <a:rPr lang="ru-RU" sz="1200" dirty="0"/>
              <a:t>СВ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332656"/>
            <a:ext cx="8208912" cy="6480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33CC"/>
                </a:solidFill>
              </a:rPr>
              <a:t>Социальная норма потребления</a:t>
            </a:r>
            <a:endParaRPr lang="ru-RU" sz="2400" b="1" dirty="0">
              <a:solidFill>
                <a:srgbClr val="0033CC"/>
              </a:solidFill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683568" y="1052736"/>
            <a:ext cx="7920880" cy="0"/>
          </a:xfrm>
          <a:prstGeom prst="line">
            <a:avLst/>
          </a:prstGeom>
          <a:ln w="9525">
            <a:solidFill>
              <a:srgbClr val="0033CC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Скругленный прямоугольник 7"/>
          <p:cNvSpPr/>
          <p:nvPr/>
        </p:nvSpPr>
        <p:spPr>
          <a:xfrm>
            <a:off x="1259632" y="1484784"/>
            <a:ext cx="7056784" cy="360040"/>
          </a:xfrm>
          <a:prstGeom prst="round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Дифференциация тарифов по объему</a:t>
            </a:r>
            <a:endParaRPr lang="ru-RU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83568" y="2276872"/>
            <a:ext cx="2448272" cy="432048"/>
          </a:xfrm>
          <a:prstGeom prst="roundRect">
            <a:avLst/>
          </a:prstGeom>
          <a:solidFill>
            <a:srgbClr val="00B0F0"/>
          </a:solidFill>
          <a:ln>
            <a:solidFill>
              <a:srgbClr val="00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/>
              <a:t>Питьевая вода</a:t>
            </a:r>
            <a:endParaRPr lang="ru-RU" sz="1600" b="1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419872" y="2276872"/>
            <a:ext cx="2448272" cy="432048"/>
          </a:xfrm>
          <a:prstGeom prst="round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Горячая вода</a:t>
            </a:r>
            <a:endParaRPr lang="ru-RU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6156176" y="2276872"/>
            <a:ext cx="2448272" cy="432048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Водоотведение</a:t>
            </a:r>
            <a:endParaRPr lang="ru-RU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39552" y="2924944"/>
            <a:ext cx="8208912" cy="432048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Только для абонентов, рассчитывающихся по приборам учета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539552" y="6021288"/>
            <a:ext cx="8208912" cy="648072"/>
          </a:xfrm>
          <a:prstGeom prst="roundRect">
            <a:avLst>
              <a:gd name="adj" fmla="val 0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1"/>
                </a:solidFill>
              </a:rPr>
              <a:t>Для абонентов, рассчитывающихся по нормативу потребления применяется ставка тарифа сверх соц. нормы</a:t>
            </a:r>
            <a:endParaRPr lang="ru-RU" dirty="0">
              <a:solidFill>
                <a:schemeClr val="bg1"/>
              </a:solidFill>
            </a:endParaRPr>
          </a:p>
        </p:txBody>
      </p:sp>
      <p:graphicFrame>
        <p:nvGraphicFramePr>
          <p:cNvPr id="23" name="Диаграмма 22"/>
          <p:cNvGraphicFramePr/>
          <p:nvPr/>
        </p:nvGraphicFramePr>
        <p:xfrm>
          <a:off x="683568" y="3284984"/>
          <a:ext cx="2686050" cy="1590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4" name="Диаграмма 13"/>
          <p:cNvGraphicFramePr/>
          <p:nvPr/>
        </p:nvGraphicFramePr>
        <p:xfrm>
          <a:off x="539552" y="3501008"/>
          <a:ext cx="3168352" cy="23111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5" name="Диаграмма 14"/>
          <p:cNvGraphicFramePr/>
          <p:nvPr/>
        </p:nvGraphicFramePr>
        <p:xfrm>
          <a:off x="3851920" y="3573016"/>
          <a:ext cx="4572000" cy="2383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3419872" y="3429000"/>
            <a:ext cx="1800200" cy="720080"/>
          </a:xfrm>
          <a:prstGeom prst="rect">
            <a:avLst/>
          </a:prstGeom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 В рамках предельного индекса</a:t>
            </a:r>
          </a:p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Не ниже себестоимости</a:t>
            </a:r>
            <a:endParaRPr lang="ru-RU" sz="1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468313" y="188913"/>
            <a:ext cx="8229600" cy="7198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ru-RU" sz="2400" kern="0" dirty="0" smtClean="0">
                <a:solidFill>
                  <a:schemeClr val="accent2"/>
                </a:solidFill>
                <a:latin typeface="+mj-lt"/>
                <a:ea typeface="+mj-ea"/>
                <a:cs typeface="+mj-cs"/>
              </a:rPr>
              <a:t>Виды тарифов</a:t>
            </a:r>
            <a:endParaRPr lang="ru-RU" sz="2400" kern="0" dirty="0">
              <a:solidFill>
                <a:schemeClr val="accent2"/>
              </a:solidFill>
              <a:latin typeface="+mj-lt"/>
              <a:ea typeface="+mj-ea"/>
              <a:cs typeface="+mj-cs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467544" y="908720"/>
            <a:ext cx="8353425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6" name="Багетная рамка 5"/>
          <p:cNvSpPr/>
          <p:nvPr/>
        </p:nvSpPr>
        <p:spPr>
          <a:xfrm>
            <a:off x="2195513" y="1268413"/>
            <a:ext cx="5113337" cy="504825"/>
          </a:xfrm>
          <a:prstGeom prst="bevel">
            <a:avLst/>
          </a:prstGeom>
          <a:solidFill>
            <a:srgbClr val="660066"/>
          </a:solidFill>
          <a:ln>
            <a:solidFill>
              <a:srgbClr val="F9E2F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bg1"/>
                </a:solidFill>
              </a:rPr>
              <a:t>Тарифы</a:t>
            </a:r>
          </a:p>
        </p:txBody>
      </p:sp>
      <p:sp>
        <p:nvSpPr>
          <p:cNvPr id="7" name="Блок-схема: процесс 6"/>
          <p:cNvSpPr/>
          <p:nvPr/>
        </p:nvSpPr>
        <p:spPr>
          <a:xfrm>
            <a:off x="323850" y="1989138"/>
            <a:ext cx="2087563" cy="431800"/>
          </a:xfrm>
          <a:prstGeom prst="flowChart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>
                <a:solidFill>
                  <a:schemeClr val="tx1"/>
                </a:solidFill>
              </a:rPr>
              <a:t>Календарная разбивка</a:t>
            </a:r>
          </a:p>
        </p:txBody>
      </p:sp>
      <p:sp>
        <p:nvSpPr>
          <p:cNvPr id="9" name="Блок-схема: процесс 8"/>
          <p:cNvSpPr/>
          <p:nvPr/>
        </p:nvSpPr>
        <p:spPr>
          <a:xfrm>
            <a:off x="3059113" y="1989138"/>
            <a:ext cx="5834062" cy="431800"/>
          </a:xfrm>
          <a:prstGeom prst="flowChartProcess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>
                <a:solidFill>
                  <a:schemeClr val="tx1"/>
                </a:solidFill>
              </a:rPr>
              <a:t>Дифференцированные</a:t>
            </a:r>
          </a:p>
        </p:txBody>
      </p:sp>
      <p:sp>
        <p:nvSpPr>
          <p:cNvPr id="10" name="Блок-схема: процесс 9"/>
          <p:cNvSpPr/>
          <p:nvPr/>
        </p:nvSpPr>
        <p:spPr>
          <a:xfrm>
            <a:off x="3347864" y="2564904"/>
            <a:ext cx="1152525" cy="504825"/>
          </a:xfrm>
          <a:prstGeom prst="flowChartProcess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solidFill>
                  <a:schemeClr val="tx1"/>
                </a:solidFill>
              </a:rPr>
              <a:t>Системы</a:t>
            </a:r>
            <a:r>
              <a:rPr lang="ru-RU" sz="1200" dirty="0">
                <a:solidFill>
                  <a:schemeClr val="tx1"/>
                </a:solidFill>
              </a:rPr>
              <a:t> </a:t>
            </a:r>
          </a:p>
          <a:p>
            <a:pPr algn="ctr">
              <a:defRPr/>
            </a:pPr>
            <a:r>
              <a:rPr lang="ru-RU" sz="1200" b="1" dirty="0">
                <a:solidFill>
                  <a:schemeClr val="tx1"/>
                </a:solidFill>
              </a:rPr>
              <a:t>В/с или В/о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5076056" y="2564904"/>
            <a:ext cx="1224136" cy="647700"/>
          </a:xfrm>
          <a:prstGeom prst="rect">
            <a:avLst/>
          </a:prstGeom>
          <a:solidFill>
            <a:srgbClr val="FCCFFD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>
                <a:solidFill>
                  <a:schemeClr val="tx1"/>
                </a:solidFill>
              </a:rPr>
              <a:t>С учетом объемов 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6948264" y="2492896"/>
            <a:ext cx="1512168" cy="720080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 sz="1400" b="1" dirty="0" smtClean="0">
              <a:solidFill>
                <a:schemeClr val="bg1"/>
              </a:solidFill>
            </a:endParaRPr>
          </a:p>
          <a:p>
            <a:pPr algn="ctr">
              <a:defRPr/>
            </a:pPr>
            <a:r>
              <a:rPr lang="ru-RU" sz="1400" b="1" dirty="0" smtClean="0">
                <a:solidFill>
                  <a:schemeClr val="bg1"/>
                </a:solidFill>
              </a:rPr>
              <a:t>С</a:t>
            </a:r>
            <a:r>
              <a:rPr lang="ru-RU" sz="1400" b="1" dirty="0" smtClean="0">
                <a:solidFill>
                  <a:schemeClr val="tx1"/>
                </a:solidFill>
              </a:rPr>
              <a:t> </a:t>
            </a:r>
            <a:r>
              <a:rPr lang="ru-RU" sz="1400" b="1" dirty="0" smtClean="0">
                <a:solidFill>
                  <a:schemeClr val="bg1"/>
                </a:solidFill>
              </a:rPr>
              <a:t>учетом состава сточных вод</a:t>
            </a:r>
          </a:p>
          <a:p>
            <a:pPr algn="ctr">
              <a:defRPr/>
            </a:pPr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14" name="Прямоугольник с двумя вырезанными противолежащими углами 13"/>
          <p:cNvSpPr/>
          <p:nvPr/>
        </p:nvSpPr>
        <p:spPr>
          <a:xfrm>
            <a:off x="251520" y="3429000"/>
            <a:ext cx="8712968" cy="648072"/>
          </a:xfrm>
          <a:prstGeom prst="snip2Diag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dirty="0">
                <a:solidFill>
                  <a:schemeClr val="bg1"/>
                </a:solidFill>
              </a:rPr>
              <a:t>Учитываются экономически обоснованные расходы, не учтенные при установлении тарифа в истекшем периоде регулирования и результаты выполнения ПП и ИП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467544" y="4221088"/>
            <a:ext cx="2592388" cy="5762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chemeClr val="tx1"/>
                </a:solidFill>
              </a:rPr>
              <a:t>Одноставочные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3347864" y="4221088"/>
            <a:ext cx="2590800" cy="5762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chemeClr val="tx1"/>
                </a:solidFill>
              </a:rPr>
              <a:t>Двухставочные</a:t>
            </a:r>
          </a:p>
        </p:txBody>
      </p:sp>
      <p:sp>
        <p:nvSpPr>
          <p:cNvPr id="18" name="Багетная рамка 17"/>
          <p:cNvSpPr/>
          <p:nvPr/>
        </p:nvSpPr>
        <p:spPr>
          <a:xfrm>
            <a:off x="2339975" y="4941888"/>
            <a:ext cx="5111750" cy="503237"/>
          </a:xfrm>
          <a:prstGeom prst="bevel">
            <a:avLst/>
          </a:prstGeom>
          <a:solidFill>
            <a:srgbClr val="FEE2FD"/>
          </a:solidFill>
          <a:ln>
            <a:solidFill>
              <a:srgbClr val="FF99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rgbClr val="CC0099"/>
                </a:solidFill>
              </a:rPr>
              <a:t>Тарифы на ГВС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827584" y="5589240"/>
            <a:ext cx="2592288" cy="576064"/>
          </a:xfrm>
          <a:prstGeom prst="rect">
            <a:avLst/>
          </a:prstGeom>
          <a:solidFill>
            <a:srgbClr val="FEE2FD"/>
          </a:solidFill>
          <a:ln>
            <a:solidFill>
              <a:srgbClr val="CC0099"/>
            </a:solidFill>
          </a:ln>
          <a:scene3d>
            <a:camera prst="obliqueTopRight"/>
            <a:lightRig rig="threePt" dir="t"/>
          </a:scene3d>
          <a:sp3d>
            <a:bevelT prst="angle"/>
          </a:sp3d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rgbClr val="CC0099"/>
                </a:solidFill>
              </a:rPr>
              <a:t>Однокомпонентные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5436096" y="5589240"/>
            <a:ext cx="2592288" cy="576064"/>
          </a:xfrm>
          <a:prstGeom prst="rect">
            <a:avLst/>
          </a:prstGeom>
          <a:solidFill>
            <a:srgbClr val="FEE2FD"/>
          </a:solidFill>
          <a:ln>
            <a:solidFill>
              <a:srgbClr val="CC0099"/>
            </a:solidFill>
          </a:ln>
          <a:effectLst>
            <a:innerShdw blurRad="63500" dist="50800" dir="8100000">
              <a:prstClr val="black">
                <a:alpha val="50000"/>
              </a:prstClr>
            </a:innerShdw>
          </a:effectLst>
          <a:scene3d>
            <a:camera prst="obliqueBottomRight"/>
            <a:lightRig rig="threePt" dir="t"/>
          </a:scene3d>
          <a:sp3d>
            <a:bevelT prst="angle"/>
          </a:sp3d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rgbClr val="CC0099"/>
                </a:solidFill>
              </a:rPr>
              <a:t>Двухкомпонентные</a:t>
            </a: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539750" y="6308725"/>
            <a:ext cx="8353425" cy="433388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b="1" dirty="0">
                <a:solidFill>
                  <a:srgbClr val="FF0000"/>
                </a:solidFill>
              </a:rPr>
              <a:t>Сохранение экономии, вследствие повышение эффективности, на 5 лет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6300192" y="2564904"/>
            <a:ext cx="648072" cy="6480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dirty="0" smtClean="0">
                <a:solidFill>
                  <a:srgbClr val="990033"/>
                </a:solidFill>
              </a:rPr>
              <a:t>?</a:t>
            </a:r>
            <a:endParaRPr lang="ru-RU" sz="4400" dirty="0">
              <a:solidFill>
                <a:srgbClr val="990033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8495928" y="2564904"/>
            <a:ext cx="648072" cy="6480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dirty="0" smtClean="0">
                <a:solidFill>
                  <a:srgbClr val="990033"/>
                </a:solidFill>
              </a:rPr>
              <a:t>?</a:t>
            </a:r>
            <a:endParaRPr lang="ru-RU" sz="4400" dirty="0">
              <a:solidFill>
                <a:srgbClr val="990033"/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6228184" y="4221088"/>
            <a:ext cx="2590800" cy="5762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 smtClean="0">
                <a:solidFill>
                  <a:schemeClr val="tx1"/>
                </a:solidFill>
              </a:rPr>
              <a:t>Многоставочные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50825" y="333375"/>
            <a:ext cx="8497888" cy="574675"/>
          </a:xfrm>
        </p:spPr>
        <p:txBody>
          <a:bodyPr/>
          <a:lstStyle/>
          <a:p>
            <a:pPr eaLnBrk="1" hangingPunct="1"/>
            <a:r>
              <a:rPr lang="ru-RU" sz="2400" b="1" dirty="0" smtClean="0">
                <a:solidFill>
                  <a:srgbClr val="000099"/>
                </a:solidFill>
              </a:rPr>
              <a:t>Существующая ситуация с нормированием ЗВ в сточных водах</a:t>
            </a:r>
          </a:p>
        </p:txBody>
      </p:sp>
      <p:sp>
        <p:nvSpPr>
          <p:cNvPr id="41993" name="Line 10"/>
          <p:cNvSpPr>
            <a:spLocks noChangeShapeType="1"/>
          </p:cNvSpPr>
          <p:nvPr/>
        </p:nvSpPr>
        <p:spPr bwMode="auto">
          <a:xfrm flipV="1">
            <a:off x="1547813" y="1484313"/>
            <a:ext cx="0" cy="460851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</a:endParaRPr>
          </a:p>
        </p:txBody>
      </p:sp>
      <p:sp>
        <p:nvSpPr>
          <p:cNvPr id="41994" name="Line 11"/>
          <p:cNvSpPr>
            <a:spLocks noChangeShapeType="1"/>
          </p:cNvSpPr>
          <p:nvPr/>
        </p:nvSpPr>
        <p:spPr bwMode="auto">
          <a:xfrm>
            <a:off x="1547813" y="6092824"/>
            <a:ext cx="7200651" cy="47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</a:endParaRPr>
          </a:p>
        </p:txBody>
      </p:sp>
      <p:sp>
        <p:nvSpPr>
          <p:cNvPr id="17426" name="Rectangle 19"/>
          <p:cNvSpPr>
            <a:spLocks noChangeArrowheads="1"/>
          </p:cNvSpPr>
          <p:nvPr/>
        </p:nvSpPr>
        <p:spPr bwMode="auto">
          <a:xfrm rot="-5400000">
            <a:off x="-937021" y="3681438"/>
            <a:ext cx="432117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" b="1" dirty="0" smtClean="0">
                <a:latin typeface="Calibri" pitchFamily="34" charset="0"/>
              </a:rPr>
              <a:t>Загрязняющее вещество</a:t>
            </a:r>
            <a:endParaRPr lang="ru-RU" sz="2000" b="1" dirty="0">
              <a:latin typeface="Calibri" pitchFamily="34" charset="0"/>
            </a:endParaRPr>
          </a:p>
        </p:txBody>
      </p:sp>
      <p:sp>
        <p:nvSpPr>
          <p:cNvPr id="17457" name="Rectangle 51"/>
          <p:cNvSpPr>
            <a:spLocks noChangeArrowheads="1"/>
          </p:cNvSpPr>
          <p:nvPr/>
        </p:nvSpPr>
        <p:spPr bwMode="auto">
          <a:xfrm>
            <a:off x="8172400" y="6309320"/>
            <a:ext cx="720205" cy="359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 dirty="0" smtClean="0">
                <a:latin typeface="Calibri" pitchFamily="34" charset="0"/>
              </a:rPr>
              <a:t>Годы</a:t>
            </a:r>
            <a:endParaRPr lang="ru-RU" b="1" dirty="0">
              <a:latin typeface="Calibri" pitchFamily="34" charset="0"/>
            </a:endParaRPr>
          </a:p>
        </p:txBody>
      </p:sp>
      <p:cxnSp>
        <p:nvCxnSpPr>
          <p:cNvPr id="54" name="Прямая соединительная линия 53"/>
          <p:cNvCxnSpPr/>
          <p:nvPr/>
        </p:nvCxnSpPr>
        <p:spPr>
          <a:xfrm>
            <a:off x="1547664" y="5085184"/>
            <a:ext cx="4392488" cy="0"/>
          </a:xfrm>
          <a:prstGeom prst="line">
            <a:avLst/>
          </a:prstGeom>
          <a:ln w="57150">
            <a:solidFill>
              <a:srgbClr val="FF0000"/>
            </a:solidFill>
            <a:prstDash val="lgDashDot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Прямоугольник 54"/>
          <p:cNvSpPr/>
          <p:nvPr/>
        </p:nvSpPr>
        <p:spPr>
          <a:xfrm>
            <a:off x="4211960" y="5301208"/>
            <a:ext cx="792088" cy="43204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</a:rPr>
              <a:t>НДВ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56" name="Прямоугольник 55"/>
          <p:cNvSpPr/>
          <p:nvPr/>
        </p:nvSpPr>
        <p:spPr>
          <a:xfrm>
            <a:off x="2051720" y="5301208"/>
            <a:ext cx="792088" cy="43204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</a:rPr>
              <a:t>ПДК</a:t>
            </a:r>
          </a:p>
          <a:p>
            <a:pPr algn="ctr"/>
            <a:r>
              <a:rPr lang="ru-RU" sz="1600" b="1" dirty="0" smtClean="0">
                <a:solidFill>
                  <a:schemeClr val="tx1"/>
                </a:solidFill>
              </a:rPr>
              <a:t>Р/Х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57" name="Прямоугольник 56"/>
          <p:cNvSpPr/>
          <p:nvPr/>
        </p:nvSpPr>
        <p:spPr>
          <a:xfrm>
            <a:off x="5940152" y="5301208"/>
            <a:ext cx="720080" cy="43204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</a:rPr>
              <a:t>НДС</a:t>
            </a:r>
            <a:endParaRPr lang="ru-RU" sz="1600" b="1" dirty="0">
              <a:solidFill>
                <a:schemeClr val="tx1"/>
              </a:solidFill>
            </a:endParaRPr>
          </a:p>
        </p:txBody>
      </p:sp>
      <p:cxnSp>
        <p:nvCxnSpPr>
          <p:cNvPr id="61" name="Прямая соединительная линия 60"/>
          <p:cNvCxnSpPr/>
          <p:nvPr/>
        </p:nvCxnSpPr>
        <p:spPr>
          <a:xfrm>
            <a:off x="1763688" y="1988840"/>
            <a:ext cx="936104" cy="0"/>
          </a:xfrm>
          <a:prstGeom prst="line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единительная линия 68"/>
          <p:cNvCxnSpPr/>
          <p:nvPr/>
        </p:nvCxnSpPr>
        <p:spPr>
          <a:xfrm>
            <a:off x="2915816" y="2132856"/>
            <a:ext cx="936104" cy="0"/>
          </a:xfrm>
          <a:prstGeom prst="line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Прямая соединительная линия 69"/>
          <p:cNvCxnSpPr/>
          <p:nvPr/>
        </p:nvCxnSpPr>
        <p:spPr>
          <a:xfrm>
            <a:off x="3923928" y="2132856"/>
            <a:ext cx="936104" cy="0"/>
          </a:xfrm>
          <a:prstGeom prst="line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/>
          <p:cNvCxnSpPr/>
          <p:nvPr/>
        </p:nvCxnSpPr>
        <p:spPr>
          <a:xfrm>
            <a:off x="4932040" y="2132856"/>
            <a:ext cx="936104" cy="0"/>
          </a:xfrm>
          <a:prstGeom prst="line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Прямоугольник 77"/>
          <p:cNvSpPr/>
          <p:nvPr/>
        </p:nvSpPr>
        <p:spPr>
          <a:xfrm>
            <a:off x="1763688" y="1556792"/>
            <a:ext cx="936104" cy="288032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Факт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9" name="Прямоугольник 78"/>
          <p:cNvSpPr/>
          <p:nvPr/>
        </p:nvSpPr>
        <p:spPr>
          <a:xfrm>
            <a:off x="2915816" y="1700808"/>
            <a:ext cx="936104" cy="288032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Лимит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0" name="Прямоугольник 79"/>
          <p:cNvSpPr/>
          <p:nvPr/>
        </p:nvSpPr>
        <p:spPr>
          <a:xfrm>
            <a:off x="3923928" y="1700808"/>
            <a:ext cx="936104" cy="288032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Лимит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1" name="Прямоугольник 80"/>
          <p:cNvSpPr/>
          <p:nvPr/>
        </p:nvSpPr>
        <p:spPr>
          <a:xfrm>
            <a:off x="4932040" y="1700808"/>
            <a:ext cx="936104" cy="288032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Лимит</a:t>
            </a:r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99" name="Прямая соединительная линия 98"/>
          <p:cNvCxnSpPr/>
          <p:nvPr/>
        </p:nvCxnSpPr>
        <p:spPr>
          <a:xfrm>
            <a:off x="2987824" y="2276872"/>
            <a:ext cx="1008112" cy="1080120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Прямая со стрелкой 122"/>
          <p:cNvCxnSpPr>
            <a:stCxn id="131" idx="9"/>
          </p:cNvCxnSpPr>
          <p:nvPr/>
        </p:nvCxnSpPr>
        <p:spPr>
          <a:xfrm>
            <a:off x="4518451" y="3868387"/>
            <a:ext cx="1277685" cy="1216797"/>
          </a:xfrm>
          <a:prstGeom prst="straightConnector1">
            <a:avLst/>
          </a:prstGeom>
          <a:ln w="19050">
            <a:solidFill>
              <a:srgbClr val="00B05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8" name="Прямоугольник 127"/>
          <p:cNvSpPr/>
          <p:nvPr/>
        </p:nvSpPr>
        <p:spPr>
          <a:xfrm rot="2897965">
            <a:off x="2889488" y="2582349"/>
            <a:ext cx="1477481" cy="17962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rgbClr val="002060"/>
                </a:solidFill>
              </a:rPr>
              <a:t>План</a:t>
            </a:r>
            <a:endParaRPr lang="ru-RU" sz="1600" b="1" dirty="0">
              <a:solidFill>
                <a:srgbClr val="002060"/>
              </a:solidFill>
            </a:endParaRPr>
          </a:p>
        </p:txBody>
      </p:sp>
      <p:sp>
        <p:nvSpPr>
          <p:cNvPr id="129" name="Прямоугольник 128"/>
          <p:cNvSpPr/>
          <p:nvPr/>
        </p:nvSpPr>
        <p:spPr>
          <a:xfrm rot="2813119">
            <a:off x="2537409" y="2636562"/>
            <a:ext cx="1567391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accent4"/>
                </a:solidFill>
              </a:rPr>
              <a:t>мероприятий</a:t>
            </a:r>
            <a:endParaRPr lang="ru-RU" sz="1600" b="1" dirty="0">
              <a:solidFill>
                <a:schemeClr val="accent4"/>
              </a:solidFill>
            </a:endParaRPr>
          </a:p>
        </p:txBody>
      </p:sp>
      <p:sp>
        <p:nvSpPr>
          <p:cNvPr id="130" name="Полилиния 129"/>
          <p:cNvSpPr/>
          <p:nvPr/>
        </p:nvSpPr>
        <p:spPr>
          <a:xfrm>
            <a:off x="3491880" y="2924944"/>
            <a:ext cx="807522" cy="819397"/>
          </a:xfrm>
          <a:custGeom>
            <a:avLst/>
            <a:gdLst>
              <a:gd name="connsiteX0" fmla="*/ 0 w 807522"/>
              <a:gd name="connsiteY0" fmla="*/ 819397 h 819397"/>
              <a:gd name="connsiteX1" fmla="*/ 35626 w 807522"/>
              <a:gd name="connsiteY1" fmla="*/ 771896 h 819397"/>
              <a:gd name="connsiteX2" fmla="*/ 47502 w 807522"/>
              <a:gd name="connsiteY2" fmla="*/ 736270 h 819397"/>
              <a:gd name="connsiteX3" fmla="*/ 95003 w 807522"/>
              <a:gd name="connsiteY3" fmla="*/ 688769 h 819397"/>
              <a:gd name="connsiteX4" fmla="*/ 142504 w 807522"/>
              <a:gd name="connsiteY4" fmla="*/ 617517 h 819397"/>
              <a:gd name="connsiteX5" fmla="*/ 201881 w 807522"/>
              <a:gd name="connsiteY5" fmla="*/ 546265 h 819397"/>
              <a:gd name="connsiteX6" fmla="*/ 213756 w 807522"/>
              <a:gd name="connsiteY6" fmla="*/ 510639 h 819397"/>
              <a:gd name="connsiteX7" fmla="*/ 249382 w 807522"/>
              <a:gd name="connsiteY7" fmla="*/ 498763 h 819397"/>
              <a:gd name="connsiteX8" fmla="*/ 451263 w 807522"/>
              <a:gd name="connsiteY8" fmla="*/ 463137 h 819397"/>
              <a:gd name="connsiteX9" fmla="*/ 522515 w 807522"/>
              <a:gd name="connsiteY9" fmla="*/ 439387 h 819397"/>
              <a:gd name="connsiteX10" fmla="*/ 558141 w 807522"/>
              <a:gd name="connsiteY10" fmla="*/ 427511 h 819397"/>
              <a:gd name="connsiteX11" fmla="*/ 629393 w 807522"/>
              <a:gd name="connsiteY11" fmla="*/ 380010 h 819397"/>
              <a:gd name="connsiteX12" fmla="*/ 700644 w 807522"/>
              <a:gd name="connsiteY12" fmla="*/ 261257 h 819397"/>
              <a:gd name="connsiteX13" fmla="*/ 712520 w 807522"/>
              <a:gd name="connsiteY13" fmla="*/ 213756 h 819397"/>
              <a:gd name="connsiteX14" fmla="*/ 736270 w 807522"/>
              <a:gd name="connsiteY14" fmla="*/ 142504 h 819397"/>
              <a:gd name="connsiteX15" fmla="*/ 748146 w 807522"/>
              <a:gd name="connsiteY15" fmla="*/ 106878 h 819397"/>
              <a:gd name="connsiteX16" fmla="*/ 771896 w 807522"/>
              <a:gd name="connsiteY16" fmla="*/ 71252 h 819397"/>
              <a:gd name="connsiteX17" fmla="*/ 795647 w 807522"/>
              <a:gd name="connsiteY17" fmla="*/ 23750 h 819397"/>
              <a:gd name="connsiteX18" fmla="*/ 807522 w 807522"/>
              <a:gd name="connsiteY18" fmla="*/ 0 h 8193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807522" h="819397">
                <a:moveTo>
                  <a:pt x="0" y="819397"/>
                </a:moveTo>
                <a:cubicBezTo>
                  <a:pt x="11875" y="803563"/>
                  <a:pt x="25806" y="789080"/>
                  <a:pt x="35626" y="771896"/>
                </a:cubicBezTo>
                <a:cubicBezTo>
                  <a:pt x="41837" y="761028"/>
                  <a:pt x="40226" y="746456"/>
                  <a:pt x="47502" y="736270"/>
                </a:cubicBezTo>
                <a:cubicBezTo>
                  <a:pt x="60517" y="718049"/>
                  <a:pt x="81015" y="706254"/>
                  <a:pt x="95003" y="688769"/>
                </a:cubicBezTo>
                <a:cubicBezTo>
                  <a:pt x="112835" y="666479"/>
                  <a:pt x="122320" y="637701"/>
                  <a:pt x="142504" y="617517"/>
                </a:cubicBezTo>
                <a:cubicBezTo>
                  <a:pt x="188222" y="571799"/>
                  <a:pt x="168814" y="595865"/>
                  <a:pt x="201881" y="546265"/>
                </a:cubicBezTo>
                <a:cubicBezTo>
                  <a:pt x="205839" y="534390"/>
                  <a:pt x="204905" y="519490"/>
                  <a:pt x="213756" y="510639"/>
                </a:cubicBezTo>
                <a:cubicBezTo>
                  <a:pt x="222607" y="501788"/>
                  <a:pt x="238186" y="504361"/>
                  <a:pt x="249382" y="498763"/>
                </a:cubicBezTo>
                <a:cubicBezTo>
                  <a:pt x="363066" y="441921"/>
                  <a:pt x="146867" y="484881"/>
                  <a:pt x="451263" y="463137"/>
                </a:cubicBezTo>
                <a:lnTo>
                  <a:pt x="522515" y="439387"/>
                </a:lnTo>
                <a:cubicBezTo>
                  <a:pt x="534390" y="435429"/>
                  <a:pt x="547726" y="434455"/>
                  <a:pt x="558141" y="427511"/>
                </a:cubicBezTo>
                <a:lnTo>
                  <a:pt x="629393" y="380010"/>
                </a:lnTo>
                <a:cubicBezTo>
                  <a:pt x="653070" y="344494"/>
                  <a:pt x="684993" y="302992"/>
                  <a:pt x="700644" y="261257"/>
                </a:cubicBezTo>
                <a:cubicBezTo>
                  <a:pt x="706375" y="245975"/>
                  <a:pt x="707830" y="229389"/>
                  <a:pt x="712520" y="213756"/>
                </a:cubicBezTo>
                <a:cubicBezTo>
                  <a:pt x="719714" y="189777"/>
                  <a:pt x="728353" y="166255"/>
                  <a:pt x="736270" y="142504"/>
                </a:cubicBezTo>
                <a:cubicBezTo>
                  <a:pt x="740228" y="130629"/>
                  <a:pt x="741203" y="117294"/>
                  <a:pt x="748146" y="106878"/>
                </a:cubicBezTo>
                <a:cubicBezTo>
                  <a:pt x="756063" y="95003"/>
                  <a:pt x="764815" y="83644"/>
                  <a:pt x="771896" y="71252"/>
                </a:cubicBezTo>
                <a:cubicBezTo>
                  <a:pt x="780679" y="55881"/>
                  <a:pt x="787730" y="39584"/>
                  <a:pt x="795647" y="23750"/>
                </a:cubicBezTo>
                <a:lnTo>
                  <a:pt x="807522" y="0"/>
                </a:lnTo>
              </a:path>
            </a:pathLst>
          </a:cu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31" name="Полилиния 130"/>
          <p:cNvSpPr/>
          <p:nvPr/>
        </p:nvSpPr>
        <p:spPr>
          <a:xfrm>
            <a:off x="3995936" y="3429000"/>
            <a:ext cx="807522" cy="819397"/>
          </a:xfrm>
          <a:custGeom>
            <a:avLst/>
            <a:gdLst>
              <a:gd name="connsiteX0" fmla="*/ 0 w 807522"/>
              <a:gd name="connsiteY0" fmla="*/ 819397 h 819397"/>
              <a:gd name="connsiteX1" fmla="*/ 35626 w 807522"/>
              <a:gd name="connsiteY1" fmla="*/ 771896 h 819397"/>
              <a:gd name="connsiteX2" fmla="*/ 47502 w 807522"/>
              <a:gd name="connsiteY2" fmla="*/ 736270 h 819397"/>
              <a:gd name="connsiteX3" fmla="*/ 95003 w 807522"/>
              <a:gd name="connsiteY3" fmla="*/ 688769 h 819397"/>
              <a:gd name="connsiteX4" fmla="*/ 142504 w 807522"/>
              <a:gd name="connsiteY4" fmla="*/ 617517 h 819397"/>
              <a:gd name="connsiteX5" fmla="*/ 201881 w 807522"/>
              <a:gd name="connsiteY5" fmla="*/ 546265 h 819397"/>
              <a:gd name="connsiteX6" fmla="*/ 213756 w 807522"/>
              <a:gd name="connsiteY6" fmla="*/ 510639 h 819397"/>
              <a:gd name="connsiteX7" fmla="*/ 249382 w 807522"/>
              <a:gd name="connsiteY7" fmla="*/ 498763 h 819397"/>
              <a:gd name="connsiteX8" fmla="*/ 451263 w 807522"/>
              <a:gd name="connsiteY8" fmla="*/ 463137 h 819397"/>
              <a:gd name="connsiteX9" fmla="*/ 522515 w 807522"/>
              <a:gd name="connsiteY9" fmla="*/ 439387 h 819397"/>
              <a:gd name="connsiteX10" fmla="*/ 558141 w 807522"/>
              <a:gd name="connsiteY10" fmla="*/ 427511 h 819397"/>
              <a:gd name="connsiteX11" fmla="*/ 629393 w 807522"/>
              <a:gd name="connsiteY11" fmla="*/ 380010 h 819397"/>
              <a:gd name="connsiteX12" fmla="*/ 700644 w 807522"/>
              <a:gd name="connsiteY12" fmla="*/ 261257 h 819397"/>
              <a:gd name="connsiteX13" fmla="*/ 712520 w 807522"/>
              <a:gd name="connsiteY13" fmla="*/ 213756 h 819397"/>
              <a:gd name="connsiteX14" fmla="*/ 736270 w 807522"/>
              <a:gd name="connsiteY14" fmla="*/ 142504 h 819397"/>
              <a:gd name="connsiteX15" fmla="*/ 748146 w 807522"/>
              <a:gd name="connsiteY15" fmla="*/ 106878 h 819397"/>
              <a:gd name="connsiteX16" fmla="*/ 771896 w 807522"/>
              <a:gd name="connsiteY16" fmla="*/ 71252 h 819397"/>
              <a:gd name="connsiteX17" fmla="*/ 795647 w 807522"/>
              <a:gd name="connsiteY17" fmla="*/ 23750 h 819397"/>
              <a:gd name="connsiteX18" fmla="*/ 807522 w 807522"/>
              <a:gd name="connsiteY18" fmla="*/ 0 h 8193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807522" h="819397">
                <a:moveTo>
                  <a:pt x="0" y="819397"/>
                </a:moveTo>
                <a:cubicBezTo>
                  <a:pt x="11875" y="803563"/>
                  <a:pt x="25806" y="789080"/>
                  <a:pt x="35626" y="771896"/>
                </a:cubicBezTo>
                <a:cubicBezTo>
                  <a:pt x="41837" y="761028"/>
                  <a:pt x="40226" y="746456"/>
                  <a:pt x="47502" y="736270"/>
                </a:cubicBezTo>
                <a:cubicBezTo>
                  <a:pt x="60517" y="718049"/>
                  <a:pt x="81015" y="706254"/>
                  <a:pt x="95003" y="688769"/>
                </a:cubicBezTo>
                <a:cubicBezTo>
                  <a:pt x="112835" y="666479"/>
                  <a:pt x="122320" y="637701"/>
                  <a:pt x="142504" y="617517"/>
                </a:cubicBezTo>
                <a:cubicBezTo>
                  <a:pt x="188222" y="571799"/>
                  <a:pt x="168814" y="595865"/>
                  <a:pt x="201881" y="546265"/>
                </a:cubicBezTo>
                <a:cubicBezTo>
                  <a:pt x="205839" y="534390"/>
                  <a:pt x="204905" y="519490"/>
                  <a:pt x="213756" y="510639"/>
                </a:cubicBezTo>
                <a:cubicBezTo>
                  <a:pt x="222607" y="501788"/>
                  <a:pt x="238186" y="504361"/>
                  <a:pt x="249382" y="498763"/>
                </a:cubicBezTo>
                <a:cubicBezTo>
                  <a:pt x="363066" y="441921"/>
                  <a:pt x="146867" y="484881"/>
                  <a:pt x="451263" y="463137"/>
                </a:cubicBezTo>
                <a:lnTo>
                  <a:pt x="522515" y="439387"/>
                </a:lnTo>
                <a:cubicBezTo>
                  <a:pt x="534390" y="435429"/>
                  <a:pt x="547726" y="434455"/>
                  <a:pt x="558141" y="427511"/>
                </a:cubicBezTo>
                <a:lnTo>
                  <a:pt x="629393" y="380010"/>
                </a:lnTo>
                <a:cubicBezTo>
                  <a:pt x="653070" y="344494"/>
                  <a:pt x="684993" y="302992"/>
                  <a:pt x="700644" y="261257"/>
                </a:cubicBezTo>
                <a:cubicBezTo>
                  <a:pt x="706375" y="245975"/>
                  <a:pt x="707830" y="229389"/>
                  <a:pt x="712520" y="213756"/>
                </a:cubicBezTo>
                <a:cubicBezTo>
                  <a:pt x="719714" y="189777"/>
                  <a:pt x="728353" y="166255"/>
                  <a:pt x="736270" y="142504"/>
                </a:cubicBezTo>
                <a:cubicBezTo>
                  <a:pt x="740228" y="130629"/>
                  <a:pt x="741203" y="117294"/>
                  <a:pt x="748146" y="106878"/>
                </a:cubicBezTo>
                <a:cubicBezTo>
                  <a:pt x="756063" y="95003"/>
                  <a:pt x="764815" y="83644"/>
                  <a:pt x="771896" y="71252"/>
                </a:cubicBezTo>
                <a:cubicBezTo>
                  <a:pt x="780679" y="55881"/>
                  <a:pt x="787730" y="39584"/>
                  <a:pt x="795647" y="23750"/>
                </a:cubicBezTo>
                <a:lnTo>
                  <a:pt x="807522" y="0"/>
                </a:lnTo>
              </a:path>
            </a:pathLst>
          </a:cu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38" name="Штриховая стрелка вправо 137"/>
          <p:cNvSpPr/>
          <p:nvPr/>
        </p:nvSpPr>
        <p:spPr>
          <a:xfrm>
            <a:off x="3203848" y="5301208"/>
            <a:ext cx="720080" cy="360040"/>
          </a:xfrm>
          <a:prstGeom prst="stripedRightArrow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39" name="Штриховая стрелка вправо 138"/>
          <p:cNvSpPr/>
          <p:nvPr/>
        </p:nvSpPr>
        <p:spPr>
          <a:xfrm>
            <a:off x="5148064" y="5301208"/>
            <a:ext cx="720080" cy="360040"/>
          </a:xfrm>
          <a:prstGeom prst="stripedRight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147" name="Прямая соединительная линия 146"/>
          <p:cNvCxnSpPr/>
          <p:nvPr/>
        </p:nvCxnSpPr>
        <p:spPr>
          <a:xfrm>
            <a:off x="2843808" y="6021288"/>
            <a:ext cx="0" cy="21602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Прямая соединительная линия 148"/>
          <p:cNvCxnSpPr/>
          <p:nvPr/>
        </p:nvCxnSpPr>
        <p:spPr>
          <a:xfrm>
            <a:off x="5868144" y="6021288"/>
            <a:ext cx="0" cy="21602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Прямая соединительная линия 157"/>
          <p:cNvCxnSpPr/>
          <p:nvPr/>
        </p:nvCxnSpPr>
        <p:spPr>
          <a:xfrm>
            <a:off x="3851920" y="6021288"/>
            <a:ext cx="0" cy="21602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Прямая соединительная линия 163"/>
          <p:cNvCxnSpPr/>
          <p:nvPr/>
        </p:nvCxnSpPr>
        <p:spPr>
          <a:xfrm>
            <a:off x="4932040" y="6021288"/>
            <a:ext cx="0" cy="21602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Прямая соединительная линия 168"/>
          <p:cNvCxnSpPr/>
          <p:nvPr/>
        </p:nvCxnSpPr>
        <p:spPr>
          <a:xfrm>
            <a:off x="1763688" y="6021288"/>
            <a:ext cx="0" cy="21602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0" name="Прямоугольник 169"/>
          <p:cNvSpPr/>
          <p:nvPr/>
        </p:nvSpPr>
        <p:spPr>
          <a:xfrm>
            <a:off x="5652120" y="6309320"/>
            <a:ext cx="864096" cy="2880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2012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71" name="Прямоугольник 170"/>
          <p:cNvSpPr/>
          <p:nvPr/>
        </p:nvSpPr>
        <p:spPr>
          <a:xfrm>
            <a:off x="1403648" y="6309320"/>
            <a:ext cx="864096" cy="2880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1992</a:t>
            </a:r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174" name="Прямая соединительная линия 173"/>
          <p:cNvCxnSpPr/>
          <p:nvPr/>
        </p:nvCxnSpPr>
        <p:spPr>
          <a:xfrm>
            <a:off x="2555776" y="6453336"/>
            <a:ext cx="3024336" cy="0"/>
          </a:xfrm>
          <a:prstGeom prst="line">
            <a:avLst/>
          </a:prstGeom>
          <a:ln w="28575">
            <a:solidFill>
              <a:schemeClr val="tx1"/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88640"/>
            <a:ext cx="8686800" cy="647973"/>
          </a:xfrm>
        </p:spPr>
        <p:txBody>
          <a:bodyPr/>
          <a:lstStyle/>
          <a:p>
            <a:pPr eaLnBrk="1" hangingPunct="1"/>
            <a:r>
              <a:rPr lang="ru-RU" sz="2000" b="1" dirty="0" smtClean="0">
                <a:solidFill>
                  <a:schemeClr val="accent2"/>
                </a:solidFill>
              </a:rPr>
              <a:t>Взимание платы за негативное воздействие</a:t>
            </a:r>
            <a:br>
              <a:rPr lang="ru-RU" sz="2000" b="1" dirty="0" smtClean="0">
                <a:solidFill>
                  <a:schemeClr val="accent2"/>
                </a:solidFill>
              </a:rPr>
            </a:br>
            <a:r>
              <a:rPr lang="ru-RU" sz="2000" b="1" dirty="0" smtClean="0">
                <a:solidFill>
                  <a:schemeClr val="accent2"/>
                </a:solidFill>
              </a:rPr>
              <a:t> на окружающую среду</a:t>
            </a:r>
          </a:p>
        </p:txBody>
      </p:sp>
      <p:sp>
        <p:nvSpPr>
          <p:cNvPr id="47123" name="Line 42"/>
          <p:cNvSpPr>
            <a:spLocks noChangeShapeType="1"/>
          </p:cNvSpPr>
          <p:nvPr/>
        </p:nvSpPr>
        <p:spPr bwMode="auto">
          <a:xfrm>
            <a:off x="5724525" y="5661025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>
              <a:defRPr/>
            </a:pP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cs typeface="+mn-cs"/>
            </a:endParaRPr>
          </a:p>
        </p:txBody>
      </p:sp>
      <p:sp>
        <p:nvSpPr>
          <p:cNvPr id="43012" name="Rectangle 38"/>
          <p:cNvSpPr>
            <a:spLocks noChangeArrowheads="1"/>
          </p:cNvSpPr>
          <p:nvPr/>
        </p:nvSpPr>
        <p:spPr bwMode="auto">
          <a:xfrm>
            <a:off x="5148064" y="1196752"/>
            <a:ext cx="936625" cy="2447925"/>
          </a:xfrm>
          <a:prstGeom prst="rect">
            <a:avLst/>
          </a:prstGeom>
          <a:solidFill>
            <a:srgbClr val="AEFF85"/>
          </a:solidFill>
          <a:ln w="9525">
            <a:solidFill>
              <a:schemeClr val="folHlink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dirty="0"/>
              <a:t>ВКХ</a:t>
            </a:r>
          </a:p>
        </p:txBody>
      </p:sp>
      <p:sp>
        <p:nvSpPr>
          <p:cNvPr id="43013" name="Rectangle 40"/>
          <p:cNvSpPr>
            <a:spLocks noChangeArrowheads="1"/>
          </p:cNvSpPr>
          <p:nvPr/>
        </p:nvSpPr>
        <p:spPr bwMode="auto">
          <a:xfrm>
            <a:off x="7740650" y="1052513"/>
            <a:ext cx="1150938" cy="5184775"/>
          </a:xfrm>
          <a:prstGeom prst="rect">
            <a:avLst/>
          </a:prstGeom>
          <a:solidFill>
            <a:srgbClr val="FF9900"/>
          </a:solidFill>
          <a:ln w="9525">
            <a:solidFill>
              <a:srgbClr val="9933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dirty="0"/>
              <a:t>Бюджет</a:t>
            </a:r>
          </a:p>
        </p:txBody>
      </p:sp>
      <p:sp>
        <p:nvSpPr>
          <p:cNvPr id="43014" name="Rectangle 44"/>
          <p:cNvSpPr>
            <a:spLocks noChangeArrowheads="1"/>
          </p:cNvSpPr>
          <p:nvPr/>
        </p:nvSpPr>
        <p:spPr bwMode="auto">
          <a:xfrm>
            <a:off x="323850" y="1196975"/>
            <a:ext cx="2016125" cy="5184775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tx1"/>
            </a:solidFill>
            <a:prstDash val="lgDash"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dirty="0"/>
          </a:p>
        </p:txBody>
      </p:sp>
      <p:sp>
        <p:nvSpPr>
          <p:cNvPr id="43015" name="Rectangle 45"/>
          <p:cNvSpPr>
            <a:spLocks noChangeArrowheads="1"/>
          </p:cNvSpPr>
          <p:nvPr/>
        </p:nvSpPr>
        <p:spPr bwMode="auto">
          <a:xfrm>
            <a:off x="468313" y="2781300"/>
            <a:ext cx="1727200" cy="576263"/>
          </a:xfrm>
          <a:prstGeom prst="rect">
            <a:avLst/>
          </a:prstGeom>
          <a:gradFill rotWithShape="1">
            <a:gsLst>
              <a:gs pos="0">
                <a:srgbClr val="FF9900"/>
              </a:gs>
              <a:gs pos="50000">
                <a:srgbClr val="F2FED6"/>
              </a:gs>
              <a:gs pos="100000">
                <a:srgbClr val="FF99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1200" dirty="0">
              <a:solidFill>
                <a:srgbClr val="993300"/>
              </a:solidFill>
            </a:endParaRPr>
          </a:p>
          <a:p>
            <a:pPr algn="ctr"/>
            <a:r>
              <a:rPr lang="ru-RU" sz="1200" dirty="0">
                <a:solidFill>
                  <a:srgbClr val="993300"/>
                </a:solidFill>
              </a:rPr>
              <a:t>Экологически </a:t>
            </a:r>
          </a:p>
          <a:p>
            <a:pPr algn="ctr"/>
            <a:r>
              <a:rPr lang="ru-RU" sz="1200" dirty="0">
                <a:solidFill>
                  <a:srgbClr val="993300"/>
                </a:solidFill>
              </a:rPr>
              <a:t>опасные </a:t>
            </a:r>
          </a:p>
          <a:p>
            <a:pPr algn="ctr"/>
            <a:r>
              <a:rPr lang="ru-RU" sz="1200" dirty="0">
                <a:solidFill>
                  <a:srgbClr val="993300"/>
                </a:solidFill>
              </a:rPr>
              <a:t>Объекты (1 гр.)</a:t>
            </a:r>
          </a:p>
          <a:p>
            <a:pPr algn="ctr"/>
            <a:endParaRPr lang="ru-RU" sz="1200" dirty="0"/>
          </a:p>
        </p:txBody>
      </p:sp>
      <p:sp>
        <p:nvSpPr>
          <p:cNvPr id="32814" name="Rectangle 46"/>
          <p:cNvSpPr>
            <a:spLocks noChangeArrowheads="1"/>
          </p:cNvSpPr>
          <p:nvPr/>
        </p:nvSpPr>
        <p:spPr bwMode="auto">
          <a:xfrm>
            <a:off x="468313" y="3573463"/>
            <a:ext cx="1727200" cy="1079500"/>
          </a:xfrm>
          <a:prstGeom prst="rect">
            <a:avLst/>
          </a:prstGeom>
          <a:gradFill rotWithShape="1">
            <a:gsLst>
              <a:gs pos="0">
                <a:srgbClr val="FDC87B"/>
              </a:gs>
              <a:gs pos="50000">
                <a:schemeClr val="bg1"/>
              </a:gs>
              <a:gs pos="100000">
                <a:srgbClr val="FDC87B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1200" b="1" dirty="0">
                <a:solidFill>
                  <a:srgbClr val="996633"/>
                </a:solidFill>
                <a:cs typeface="+mn-cs"/>
              </a:rPr>
              <a:t>Объекты с </a:t>
            </a:r>
            <a:br>
              <a:rPr lang="ru-RU" sz="1200" b="1" dirty="0">
                <a:solidFill>
                  <a:srgbClr val="996633"/>
                </a:solidFill>
                <a:cs typeface="+mn-cs"/>
              </a:rPr>
            </a:br>
            <a:r>
              <a:rPr lang="ru-RU" sz="1200" b="1" dirty="0">
                <a:solidFill>
                  <a:srgbClr val="996633"/>
                </a:solidFill>
                <a:cs typeface="+mn-cs"/>
              </a:rPr>
              <a:t>умеренным уровнем </a:t>
            </a:r>
          </a:p>
          <a:p>
            <a:pPr algn="ctr">
              <a:defRPr/>
            </a:pPr>
            <a:r>
              <a:rPr lang="ru-RU" sz="1200" b="1" dirty="0">
                <a:solidFill>
                  <a:srgbClr val="996633"/>
                </a:solidFill>
                <a:cs typeface="+mn-cs"/>
              </a:rPr>
              <a:t>воздействия на </a:t>
            </a:r>
          </a:p>
          <a:p>
            <a:pPr algn="ctr">
              <a:defRPr/>
            </a:pPr>
            <a:r>
              <a:rPr lang="ru-RU" sz="1200" b="1" dirty="0">
                <a:solidFill>
                  <a:srgbClr val="996633"/>
                </a:solidFill>
                <a:cs typeface="+mn-cs"/>
              </a:rPr>
              <a:t>окружающую среду</a:t>
            </a:r>
          </a:p>
          <a:p>
            <a:pPr algn="ctr">
              <a:defRPr/>
            </a:pPr>
            <a:r>
              <a:rPr lang="ru-RU" sz="1200" b="1" dirty="0">
                <a:solidFill>
                  <a:srgbClr val="996633"/>
                </a:solidFill>
                <a:cs typeface="+mn-cs"/>
              </a:rPr>
              <a:t>(2 гр.)</a:t>
            </a:r>
          </a:p>
        </p:txBody>
      </p:sp>
      <p:sp>
        <p:nvSpPr>
          <p:cNvPr id="32815" name="Rectangle 47"/>
          <p:cNvSpPr>
            <a:spLocks noChangeArrowheads="1"/>
          </p:cNvSpPr>
          <p:nvPr/>
        </p:nvSpPr>
        <p:spPr bwMode="auto">
          <a:xfrm>
            <a:off x="395288" y="4797425"/>
            <a:ext cx="1873250" cy="1081088"/>
          </a:xfrm>
          <a:prstGeom prst="rect">
            <a:avLst/>
          </a:prstGeom>
          <a:gradFill rotWithShape="1">
            <a:gsLst>
              <a:gs pos="0">
                <a:schemeClr val="folHlink"/>
              </a:gs>
              <a:gs pos="50000">
                <a:srgbClr val="F2FED6"/>
              </a:gs>
              <a:gs pos="100000">
                <a:schemeClr val="folHlink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ru-RU" sz="1200" dirty="0">
              <a:solidFill>
                <a:schemeClr val="hlink"/>
              </a:solidFill>
              <a:cs typeface="+mn-cs"/>
            </a:endParaRPr>
          </a:p>
          <a:p>
            <a:pPr algn="ctr">
              <a:defRPr/>
            </a:pPr>
            <a:r>
              <a:rPr lang="ru-RU" sz="1200" b="1" dirty="0">
                <a:solidFill>
                  <a:schemeClr val="hlink"/>
                </a:solidFill>
                <a:cs typeface="+mn-cs"/>
              </a:rPr>
              <a:t>Объекты с </a:t>
            </a:r>
          </a:p>
          <a:p>
            <a:pPr algn="ctr">
              <a:defRPr/>
            </a:pPr>
            <a:r>
              <a:rPr lang="ru-RU" sz="1200" b="1" dirty="0">
                <a:solidFill>
                  <a:schemeClr val="hlink"/>
                </a:solidFill>
                <a:cs typeface="+mn-cs"/>
              </a:rPr>
              <a:t>незначительным </a:t>
            </a:r>
          </a:p>
          <a:p>
            <a:pPr algn="ctr">
              <a:defRPr/>
            </a:pPr>
            <a:r>
              <a:rPr lang="ru-RU" sz="1200" b="1" dirty="0">
                <a:solidFill>
                  <a:schemeClr val="hlink"/>
                </a:solidFill>
                <a:cs typeface="+mn-cs"/>
              </a:rPr>
              <a:t>уровнем воздействия </a:t>
            </a:r>
          </a:p>
          <a:p>
            <a:pPr algn="ctr">
              <a:defRPr/>
            </a:pPr>
            <a:r>
              <a:rPr lang="ru-RU" sz="1200" b="1" dirty="0">
                <a:solidFill>
                  <a:schemeClr val="hlink"/>
                </a:solidFill>
                <a:cs typeface="+mn-cs"/>
              </a:rPr>
              <a:t>на окружающую среду</a:t>
            </a:r>
          </a:p>
          <a:p>
            <a:pPr algn="ctr">
              <a:defRPr/>
            </a:pPr>
            <a:r>
              <a:rPr lang="ru-RU" sz="1200" b="1" dirty="0">
                <a:solidFill>
                  <a:schemeClr val="hlink"/>
                </a:solidFill>
                <a:cs typeface="+mn-cs"/>
              </a:rPr>
              <a:t>(3 гр.)</a:t>
            </a:r>
          </a:p>
        </p:txBody>
      </p:sp>
      <p:sp>
        <p:nvSpPr>
          <p:cNvPr id="43018" name="AutoShape 48"/>
          <p:cNvSpPr>
            <a:spLocks noChangeArrowheads="1"/>
          </p:cNvSpPr>
          <p:nvPr/>
        </p:nvSpPr>
        <p:spPr bwMode="auto">
          <a:xfrm>
            <a:off x="2483768" y="764704"/>
            <a:ext cx="2663825" cy="3457029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501 h 21600"/>
              <a:gd name="T14" fmla="*/ 18953 w 21600"/>
              <a:gd name="T15" fmla="*/ 16099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6" y="0"/>
                </a:moveTo>
                <a:lnTo>
                  <a:pt x="16206" y="5501"/>
                </a:lnTo>
                <a:lnTo>
                  <a:pt x="3375" y="5501"/>
                </a:lnTo>
                <a:lnTo>
                  <a:pt x="3375" y="16099"/>
                </a:lnTo>
                <a:lnTo>
                  <a:pt x="16206" y="16099"/>
                </a:lnTo>
                <a:lnTo>
                  <a:pt x="16206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501"/>
                </a:moveTo>
                <a:lnTo>
                  <a:pt x="1350" y="16099"/>
                </a:lnTo>
                <a:lnTo>
                  <a:pt x="2700" y="16099"/>
                </a:lnTo>
                <a:lnTo>
                  <a:pt x="2700" y="5501"/>
                </a:lnTo>
                <a:close/>
              </a:path>
              <a:path w="21600" h="21600">
                <a:moveTo>
                  <a:pt x="0" y="5501"/>
                </a:moveTo>
                <a:lnTo>
                  <a:pt x="0" y="16099"/>
                </a:lnTo>
                <a:lnTo>
                  <a:pt x="675" y="16099"/>
                </a:lnTo>
                <a:lnTo>
                  <a:pt x="675" y="5501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 dirty="0"/>
          </a:p>
        </p:txBody>
      </p:sp>
      <p:sp>
        <p:nvSpPr>
          <p:cNvPr id="43019" name="Rectangle 49"/>
          <p:cNvSpPr>
            <a:spLocks noChangeArrowheads="1"/>
          </p:cNvSpPr>
          <p:nvPr/>
        </p:nvSpPr>
        <p:spPr bwMode="auto">
          <a:xfrm>
            <a:off x="2411413" y="1484785"/>
            <a:ext cx="2447925" cy="21602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1200" b="1" dirty="0" smtClean="0"/>
              <a:t>Компенсация расходов, </a:t>
            </a:r>
          </a:p>
          <a:p>
            <a:r>
              <a:rPr lang="ru-RU" sz="1200" b="1" dirty="0" smtClean="0"/>
              <a:t>связанных с негативным </a:t>
            </a:r>
          </a:p>
          <a:p>
            <a:r>
              <a:rPr lang="ru-RU" sz="1200" b="1" dirty="0" smtClean="0"/>
              <a:t> воздействием на систему</a:t>
            </a:r>
          </a:p>
          <a:p>
            <a:r>
              <a:rPr lang="ru-RU" sz="1200" b="1" dirty="0" smtClean="0"/>
              <a:t> в/отведения</a:t>
            </a:r>
            <a:endParaRPr lang="ru-RU" sz="1200" b="1" dirty="0"/>
          </a:p>
        </p:txBody>
      </p:sp>
      <p:sp>
        <p:nvSpPr>
          <p:cNvPr id="43020" name="AutoShape 52"/>
          <p:cNvSpPr>
            <a:spLocks noChangeArrowheads="1"/>
          </p:cNvSpPr>
          <p:nvPr/>
        </p:nvSpPr>
        <p:spPr bwMode="auto">
          <a:xfrm>
            <a:off x="2555875" y="3573463"/>
            <a:ext cx="5040313" cy="2232025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DC87B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dirty="0"/>
              <a:t>Плата за сброс </a:t>
            </a:r>
            <a:r>
              <a:rPr lang="ru-RU" dirty="0" smtClean="0"/>
              <a:t> ЗВ, удаление которых </a:t>
            </a:r>
          </a:p>
          <a:p>
            <a:r>
              <a:rPr lang="ru-RU" dirty="0" smtClean="0"/>
              <a:t>не предусмотрено проектом</a:t>
            </a:r>
            <a:endParaRPr lang="ru-RU" dirty="0"/>
          </a:p>
          <a:p>
            <a:endParaRPr lang="ru-RU" sz="1200" b="1" dirty="0"/>
          </a:p>
        </p:txBody>
      </p:sp>
      <p:sp>
        <p:nvSpPr>
          <p:cNvPr id="43021" name="Rectangle 53"/>
          <p:cNvSpPr>
            <a:spLocks noChangeArrowheads="1"/>
          </p:cNvSpPr>
          <p:nvPr/>
        </p:nvSpPr>
        <p:spPr bwMode="auto">
          <a:xfrm>
            <a:off x="468313" y="1341438"/>
            <a:ext cx="1727200" cy="1150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200" b="1" dirty="0"/>
              <a:t>Абоненты, </a:t>
            </a:r>
          </a:p>
          <a:p>
            <a:pPr algn="ctr"/>
            <a:r>
              <a:rPr lang="ru-RU" sz="1200" b="1" dirty="0"/>
              <a:t>нормируемые по</a:t>
            </a:r>
          </a:p>
          <a:p>
            <a:pPr algn="ctr"/>
            <a:r>
              <a:rPr lang="ru-RU" sz="1200" b="1" dirty="0"/>
              <a:t>технологическим</a:t>
            </a:r>
          </a:p>
          <a:p>
            <a:pPr algn="ctr"/>
            <a:r>
              <a:rPr lang="ru-RU" sz="1200" b="1" dirty="0"/>
              <a:t> нормативам </a:t>
            </a:r>
          </a:p>
          <a:p>
            <a:pPr algn="ctr"/>
            <a:r>
              <a:rPr lang="ru-RU" sz="1200" b="1" dirty="0"/>
              <a:t>(либо по федеральным</a:t>
            </a:r>
          </a:p>
          <a:p>
            <a:pPr algn="ctr"/>
            <a:r>
              <a:rPr lang="ru-RU" sz="1200" b="1" dirty="0"/>
              <a:t>ПДК)</a:t>
            </a:r>
          </a:p>
        </p:txBody>
      </p:sp>
      <p:sp>
        <p:nvSpPr>
          <p:cNvPr id="43022" name="AutoShape 57"/>
          <p:cNvSpPr>
            <a:spLocks noChangeArrowheads="1"/>
          </p:cNvSpPr>
          <p:nvPr/>
        </p:nvSpPr>
        <p:spPr bwMode="auto">
          <a:xfrm>
            <a:off x="6084888" y="1268413"/>
            <a:ext cx="1800225" cy="360362"/>
          </a:xfrm>
          <a:prstGeom prst="rightArrow">
            <a:avLst>
              <a:gd name="adj1" fmla="val 50000"/>
              <a:gd name="adj2" fmla="val 124890"/>
            </a:avLst>
          </a:prstGeom>
          <a:solidFill>
            <a:srgbClr val="FDC87B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200" b="1" dirty="0"/>
              <a:t>Плата за сброс ЗВ</a:t>
            </a:r>
          </a:p>
        </p:txBody>
      </p:sp>
      <p:sp>
        <p:nvSpPr>
          <p:cNvPr id="43023" name="AutoShape 58"/>
          <p:cNvSpPr>
            <a:spLocks noChangeArrowheads="1"/>
          </p:cNvSpPr>
          <p:nvPr/>
        </p:nvSpPr>
        <p:spPr bwMode="auto">
          <a:xfrm>
            <a:off x="6084888" y="1628775"/>
            <a:ext cx="1727200" cy="1079500"/>
          </a:xfrm>
          <a:prstGeom prst="rightArrow">
            <a:avLst>
              <a:gd name="adj1" fmla="val 50000"/>
              <a:gd name="adj2" fmla="val 40000"/>
            </a:avLst>
          </a:prstGeom>
          <a:solidFill>
            <a:srgbClr val="FFC9C9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200" b="1" dirty="0"/>
              <a:t>Плата за </a:t>
            </a:r>
          </a:p>
          <a:p>
            <a:pPr algn="ctr"/>
            <a:r>
              <a:rPr lang="ru-RU" sz="1200" b="1" dirty="0"/>
              <a:t>сверхнормативный</a:t>
            </a:r>
          </a:p>
          <a:p>
            <a:pPr algn="ctr"/>
            <a:r>
              <a:rPr lang="ru-RU" sz="1200" b="1" dirty="0"/>
              <a:t> сброс</a:t>
            </a:r>
          </a:p>
        </p:txBody>
      </p:sp>
      <p:sp>
        <p:nvSpPr>
          <p:cNvPr id="43024" name="Rectangle 59"/>
          <p:cNvSpPr>
            <a:spLocks noChangeArrowheads="1"/>
          </p:cNvSpPr>
          <p:nvPr/>
        </p:nvSpPr>
        <p:spPr bwMode="auto">
          <a:xfrm>
            <a:off x="6227763" y="2781300"/>
            <a:ext cx="1368425" cy="792163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rgbClr val="9933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100" dirty="0"/>
              <a:t>Зачет суммы, </a:t>
            </a:r>
          </a:p>
          <a:p>
            <a:pPr algn="ctr"/>
            <a:r>
              <a:rPr lang="ru-RU" sz="1100" dirty="0"/>
              <a:t>Затраченной  на </a:t>
            </a:r>
          </a:p>
          <a:p>
            <a:pPr algn="ctr"/>
            <a:r>
              <a:rPr lang="ru-RU" sz="1100" dirty="0"/>
              <a:t>строительство или</a:t>
            </a:r>
          </a:p>
          <a:p>
            <a:pPr algn="ctr"/>
            <a:r>
              <a:rPr lang="ru-RU" sz="1100" dirty="0"/>
              <a:t>реконструкцию ОСК</a:t>
            </a:r>
          </a:p>
        </p:txBody>
      </p:sp>
      <p:sp>
        <p:nvSpPr>
          <p:cNvPr id="43025" name="Line 60"/>
          <p:cNvSpPr>
            <a:spLocks noChangeShapeType="1"/>
          </p:cNvSpPr>
          <p:nvPr/>
        </p:nvSpPr>
        <p:spPr bwMode="auto">
          <a:xfrm>
            <a:off x="6804025" y="2420938"/>
            <a:ext cx="0" cy="360362"/>
          </a:xfrm>
          <a:prstGeom prst="line">
            <a:avLst/>
          </a:prstGeom>
          <a:noFill/>
          <a:ln w="28575">
            <a:solidFill>
              <a:srgbClr val="9933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 dirty="0"/>
          </a:p>
        </p:txBody>
      </p:sp>
      <p:sp>
        <p:nvSpPr>
          <p:cNvPr id="43026" name="Line 61"/>
          <p:cNvSpPr>
            <a:spLocks noChangeShapeType="1"/>
          </p:cNvSpPr>
          <p:nvPr/>
        </p:nvSpPr>
        <p:spPr bwMode="auto">
          <a:xfrm flipH="1">
            <a:off x="7596188" y="3213100"/>
            <a:ext cx="144462" cy="0"/>
          </a:xfrm>
          <a:prstGeom prst="line">
            <a:avLst/>
          </a:prstGeom>
          <a:noFill/>
          <a:ln w="28575">
            <a:solidFill>
              <a:srgbClr val="9933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 dirty="0"/>
          </a:p>
        </p:txBody>
      </p:sp>
      <p:sp>
        <p:nvSpPr>
          <p:cNvPr id="43027" name="Line 62"/>
          <p:cNvSpPr>
            <a:spLocks noChangeShapeType="1"/>
          </p:cNvSpPr>
          <p:nvPr/>
        </p:nvSpPr>
        <p:spPr bwMode="auto">
          <a:xfrm flipH="1">
            <a:off x="6084888" y="3213100"/>
            <a:ext cx="142875" cy="0"/>
          </a:xfrm>
          <a:prstGeom prst="line">
            <a:avLst/>
          </a:prstGeom>
          <a:noFill/>
          <a:ln w="28575">
            <a:solidFill>
              <a:srgbClr val="9933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 dirty="0"/>
          </a:p>
        </p:txBody>
      </p:sp>
      <p:sp>
        <p:nvSpPr>
          <p:cNvPr id="43028" name="Rectangle 63"/>
          <p:cNvSpPr>
            <a:spLocks noChangeArrowheads="1"/>
          </p:cNvSpPr>
          <p:nvPr/>
        </p:nvSpPr>
        <p:spPr bwMode="auto">
          <a:xfrm>
            <a:off x="4284663" y="5805488"/>
            <a:ext cx="1511300" cy="79216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rgbClr val="9933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200" dirty="0"/>
              <a:t>Зачет суммы,</a:t>
            </a:r>
          </a:p>
          <a:p>
            <a:pPr algn="ctr"/>
            <a:r>
              <a:rPr lang="ru-RU" sz="1200" dirty="0"/>
              <a:t>затраченной на </a:t>
            </a:r>
          </a:p>
          <a:p>
            <a:pPr algn="ctr"/>
            <a:r>
              <a:rPr lang="ru-RU" sz="1200" dirty="0"/>
              <a:t>строительство  или</a:t>
            </a:r>
          </a:p>
          <a:p>
            <a:pPr algn="ctr"/>
            <a:r>
              <a:rPr lang="ru-RU" sz="1200" dirty="0"/>
              <a:t>реконструкцию ЛОС</a:t>
            </a:r>
          </a:p>
        </p:txBody>
      </p:sp>
      <p:sp>
        <p:nvSpPr>
          <p:cNvPr id="43029" name="Line 64"/>
          <p:cNvSpPr>
            <a:spLocks noChangeShapeType="1"/>
          </p:cNvSpPr>
          <p:nvPr/>
        </p:nvSpPr>
        <p:spPr bwMode="auto">
          <a:xfrm>
            <a:off x="4787900" y="5084763"/>
            <a:ext cx="0" cy="720725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 dirty="0"/>
          </a:p>
        </p:txBody>
      </p:sp>
      <p:sp>
        <p:nvSpPr>
          <p:cNvPr id="43030" name="Line 65"/>
          <p:cNvSpPr>
            <a:spLocks noChangeShapeType="1"/>
          </p:cNvSpPr>
          <p:nvPr/>
        </p:nvSpPr>
        <p:spPr bwMode="auto">
          <a:xfrm flipH="1">
            <a:off x="5795963" y="6021388"/>
            <a:ext cx="1944687" cy="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 dirty="0"/>
          </a:p>
        </p:txBody>
      </p:sp>
      <p:sp>
        <p:nvSpPr>
          <p:cNvPr id="43031" name="Rectangle 66"/>
          <p:cNvSpPr>
            <a:spLocks noChangeArrowheads="1"/>
          </p:cNvSpPr>
          <p:nvPr/>
        </p:nvSpPr>
        <p:spPr bwMode="auto">
          <a:xfrm>
            <a:off x="2627313" y="4868863"/>
            <a:ext cx="4608512" cy="215900"/>
          </a:xfrm>
          <a:prstGeom prst="rect">
            <a:avLst/>
          </a:prstGeom>
          <a:noFill/>
          <a:ln w="28575">
            <a:solidFill>
              <a:srgbClr val="9933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200" b="1" dirty="0"/>
              <a:t>Сверхнормативный сброс</a:t>
            </a:r>
            <a:r>
              <a:rPr lang="ru-RU" sz="1200" dirty="0"/>
              <a:t> – </a:t>
            </a:r>
            <a:r>
              <a:rPr lang="ru-RU" sz="1200" b="1" dirty="0"/>
              <a:t>возмещение в полном объеме</a:t>
            </a:r>
          </a:p>
        </p:txBody>
      </p:sp>
      <p:sp>
        <p:nvSpPr>
          <p:cNvPr id="43032" name="Line 67"/>
          <p:cNvSpPr>
            <a:spLocks noChangeShapeType="1"/>
          </p:cNvSpPr>
          <p:nvPr/>
        </p:nvSpPr>
        <p:spPr bwMode="auto">
          <a:xfrm flipH="1">
            <a:off x="2339975" y="6021388"/>
            <a:ext cx="1944688" cy="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 dirty="0"/>
          </a:p>
        </p:txBody>
      </p:sp>
      <p:sp>
        <p:nvSpPr>
          <p:cNvPr id="43033" name="Rectangle 69"/>
          <p:cNvSpPr>
            <a:spLocks noChangeArrowheads="1"/>
          </p:cNvSpPr>
          <p:nvPr/>
        </p:nvSpPr>
        <p:spPr bwMode="auto">
          <a:xfrm>
            <a:off x="2483768" y="1628801"/>
            <a:ext cx="2519362" cy="216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 sz="1200" b="1" dirty="0" smtClean="0"/>
          </a:p>
          <a:p>
            <a:endParaRPr lang="ru-RU" sz="1200" b="1" dirty="0" smtClean="0"/>
          </a:p>
          <a:p>
            <a:endParaRPr lang="ru-RU" sz="1200" b="1" dirty="0" smtClean="0"/>
          </a:p>
          <a:p>
            <a:endParaRPr lang="ru-RU" sz="1200" b="1" dirty="0" smtClean="0"/>
          </a:p>
          <a:p>
            <a:r>
              <a:rPr lang="ru-RU" sz="1200" b="1" dirty="0" smtClean="0"/>
              <a:t>Плата </a:t>
            </a:r>
            <a:r>
              <a:rPr lang="ru-RU" sz="1200" b="1" dirty="0"/>
              <a:t>за транспортировку и</a:t>
            </a:r>
          </a:p>
          <a:p>
            <a:r>
              <a:rPr lang="ru-RU" sz="1200" b="1" dirty="0"/>
              <a:t>очистку </a:t>
            </a:r>
            <a:r>
              <a:rPr lang="ru-RU" sz="1200" b="1" dirty="0" smtClean="0"/>
              <a:t>СВ</a:t>
            </a:r>
          </a:p>
          <a:p>
            <a:endParaRPr lang="ru-RU" sz="1200" b="1" dirty="0" smtClean="0"/>
          </a:p>
          <a:p>
            <a:endParaRPr lang="ru-RU" sz="1200" b="1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95536" y="260648"/>
            <a:ext cx="84969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3399"/>
                </a:solidFill>
              </a:rPr>
              <a:t>Дифференциация подхода  к загрязняющим веществам (ЗВ) в сточных водах по их происхождению.</a:t>
            </a:r>
          </a:p>
          <a:p>
            <a:pPr algn="ctr"/>
            <a:r>
              <a:rPr lang="ru-RU" b="1" dirty="0" smtClean="0">
                <a:solidFill>
                  <a:srgbClr val="003399"/>
                </a:solidFill>
              </a:rPr>
              <a:t>Предложения РАВВ</a:t>
            </a:r>
            <a:endParaRPr lang="ru-RU" b="1" dirty="0">
              <a:solidFill>
                <a:srgbClr val="003399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2132856"/>
            <a:ext cx="1872208" cy="576064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Существующие НПА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339752" y="2132856"/>
            <a:ext cx="1872208" cy="576064"/>
          </a:xfrm>
          <a:prstGeom prst="rect">
            <a:avLst/>
          </a:prstGeom>
          <a:solidFill>
            <a:srgbClr val="006600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416-ФЗ</a:t>
            </a:r>
            <a:endParaRPr lang="ru-RU" dirty="0"/>
          </a:p>
        </p:txBody>
      </p:sp>
      <p:sp>
        <p:nvSpPr>
          <p:cNvPr id="8" name="Овал 7"/>
          <p:cNvSpPr/>
          <p:nvPr/>
        </p:nvSpPr>
        <p:spPr>
          <a:xfrm>
            <a:off x="683568" y="4221088"/>
            <a:ext cx="2952328" cy="864096"/>
          </a:xfrm>
          <a:prstGeom prst="ellipse">
            <a:avLst/>
          </a:prstGeom>
          <a:solidFill>
            <a:srgbClr val="9900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ЗВ без учета их происхождения</a:t>
            </a:r>
            <a:endParaRPr lang="ru-RU" dirty="0"/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251520" y="1268760"/>
            <a:ext cx="8640960" cy="0"/>
          </a:xfrm>
          <a:prstGeom prst="line">
            <a:avLst/>
          </a:prstGeom>
          <a:ln w="12700">
            <a:solidFill>
              <a:srgbClr val="003399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Овал 16"/>
          <p:cNvSpPr/>
          <p:nvPr/>
        </p:nvSpPr>
        <p:spPr>
          <a:xfrm>
            <a:off x="5076056" y="2060848"/>
            <a:ext cx="3672408" cy="648072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ЗВ</a:t>
            </a:r>
            <a:endParaRPr lang="ru-RU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4788024" y="3501008"/>
            <a:ext cx="2016224" cy="1584176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r>
              <a:rPr lang="ru-RU" dirty="0" smtClean="0"/>
              <a:t>Антропогенного</a:t>
            </a:r>
          </a:p>
          <a:p>
            <a:pPr algn="ctr"/>
            <a:r>
              <a:rPr lang="ru-RU" dirty="0" smtClean="0"/>
              <a:t>происхождения</a:t>
            </a:r>
          </a:p>
          <a:p>
            <a:pPr algn="ctr"/>
            <a:r>
              <a:rPr lang="ru-RU" sz="1600" dirty="0" smtClean="0"/>
              <a:t>(орг. загрязнения, </a:t>
            </a:r>
            <a:r>
              <a:rPr lang="en-US" dirty="0" smtClean="0"/>
              <a:t>N,P)</a:t>
            </a:r>
            <a:endParaRPr lang="ru-RU" dirty="0" smtClean="0"/>
          </a:p>
          <a:p>
            <a:pPr algn="ctr"/>
            <a:endParaRPr lang="ru-RU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7020272" y="3501008"/>
            <a:ext cx="1944216" cy="1584176"/>
          </a:xfrm>
          <a:prstGeom prst="rect">
            <a:avLst/>
          </a:prstGeom>
          <a:solidFill>
            <a:srgbClr val="A4044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Техногенного происхождения</a:t>
            </a:r>
          </a:p>
          <a:p>
            <a:pPr algn="ctr"/>
            <a:r>
              <a:rPr lang="ru-RU" sz="1600" dirty="0" smtClean="0"/>
              <a:t>(Тяжелые металлы, нефтепродукты,</a:t>
            </a:r>
          </a:p>
          <a:p>
            <a:pPr algn="ctr"/>
            <a:r>
              <a:rPr lang="ru-RU" sz="1600" dirty="0" smtClean="0"/>
              <a:t>СПАВ и др.)</a:t>
            </a:r>
            <a:endParaRPr lang="ru-RU" sz="1600" dirty="0"/>
          </a:p>
        </p:txBody>
      </p:sp>
      <p:sp>
        <p:nvSpPr>
          <p:cNvPr id="22" name="Штриховая стрелка вправо 21"/>
          <p:cNvSpPr/>
          <p:nvPr/>
        </p:nvSpPr>
        <p:spPr>
          <a:xfrm rot="5400000">
            <a:off x="4860032" y="2708920"/>
            <a:ext cx="936104" cy="792088"/>
          </a:xfrm>
          <a:prstGeom prst="stripedRightArrow">
            <a:avLst/>
          </a:prstGeom>
          <a:solidFill>
            <a:srgbClr val="C0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3" name="Штриховая стрелка вправо 22"/>
          <p:cNvSpPr/>
          <p:nvPr/>
        </p:nvSpPr>
        <p:spPr>
          <a:xfrm rot="5400000">
            <a:off x="7920372" y="2744924"/>
            <a:ext cx="864096" cy="792088"/>
          </a:xfrm>
          <a:prstGeom prst="stripedRightArrow">
            <a:avLst/>
          </a:prstGeom>
          <a:solidFill>
            <a:srgbClr val="C0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4" name="Штриховая стрелка вправо 23"/>
          <p:cNvSpPr/>
          <p:nvPr/>
        </p:nvSpPr>
        <p:spPr>
          <a:xfrm rot="5400000">
            <a:off x="1421396" y="2187116"/>
            <a:ext cx="1512168" cy="2843808"/>
          </a:xfrm>
          <a:prstGeom prst="stripedRightArrow">
            <a:avLst>
              <a:gd name="adj1" fmla="val 50000"/>
              <a:gd name="adj2" fmla="val 50966"/>
            </a:avLst>
          </a:prstGeom>
          <a:gradFill flip="none" rotWithShape="1">
            <a:gsLst>
              <a:gs pos="0">
                <a:srgbClr val="C00000">
                  <a:shade val="30000"/>
                  <a:satMod val="115000"/>
                </a:srgbClr>
              </a:gs>
              <a:gs pos="50000">
                <a:srgbClr val="C00000">
                  <a:shade val="67500"/>
                  <a:satMod val="115000"/>
                </a:srgbClr>
              </a:gs>
              <a:gs pos="100000">
                <a:srgbClr val="C00000">
                  <a:shade val="100000"/>
                  <a:satMod val="115000"/>
                </a:srgbClr>
              </a:gs>
            </a:gsLst>
            <a:lin ang="10800000" scaled="1"/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95536" y="188640"/>
            <a:ext cx="84969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0099"/>
                </a:solidFill>
              </a:rPr>
              <a:t>Предложение по полному разделению ответственности за сброс ЗВ в сточных водах</a:t>
            </a:r>
            <a:endParaRPr lang="ru-RU" b="1" dirty="0">
              <a:solidFill>
                <a:srgbClr val="000099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 rot="10800000">
            <a:off x="395536" y="1052736"/>
            <a:ext cx="576064" cy="1872208"/>
          </a:xfrm>
          <a:prstGeom prst="rect">
            <a:avLst/>
          </a:prstGeom>
          <a:solidFill>
            <a:srgbClr val="996633"/>
          </a:solidFill>
          <a:ln>
            <a:solidFill>
              <a:srgbClr val="66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ru-RU" sz="1600" b="1" dirty="0" smtClean="0"/>
              <a:t>Население</a:t>
            </a:r>
            <a:endParaRPr lang="ru-RU" sz="1600" b="1" dirty="0"/>
          </a:p>
        </p:txBody>
      </p:sp>
      <p:sp>
        <p:nvSpPr>
          <p:cNvPr id="19" name="Прямоугольник 18"/>
          <p:cNvSpPr/>
          <p:nvPr/>
        </p:nvSpPr>
        <p:spPr>
          <a:xfrm rot="10800000">
            <a:off x="395536" y="4221088"/>
            <a:ext cx="720080" cy="2016224"/>
          </a:xfrm>
          <a:prstGeom prst="rect">
            <a:avLst/>
          </a:prstGeom>
          <a:solidFill>
            <a:srgbClr val="00206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ru-RU" sz="1600" b="1" dirty="0" smtClean="0"/>
              <a:t>Промышленность, прочие абоненты</a:t>
            </a:r>
            <a:endParaRPr lang="ru-RU" sz="1600" b="1" dirty="0"/>
          </a:p>
        </p:txBody>
      </p:sp>
      <p:sp>
        <p:nvSpPr>
          <p:cNvPr id="22" name="Стрелка вправо с вырезом 21"/>
          <p:cNvSpPr/>
          <p:nvPr/>
        </p:nvSpPr>
        <p:spPr>
          <a:xfrm>
            <a:off x="1043608" y="2060848"/>
            <a:ext cx="2808312" cy="720080"/>
          </a:xfrm>
          <a:prstGeom prst="notchedRightArrow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ЗВ АП</a:t>
            </a:r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851920" y="908720"/>
            <a:ext cx="2016224" cy="5616624"/>
          </a:xfrm>
          <a:prstGeom prst="roundRect">
            <a:avLst/>
          </a:prstGeom>
          <a:solidFill>
            <a:srgbClr val="00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4" name="Стрелка вправо с вырезом 13"/>
          <p:cNvSpPr/>
          <p:nvPr/>
        </p:nvSpPr>
        <p:spPr>
          <a:xfrm>
            <a:off x="1259632" y="5661248"/>
            <a:ext cx="2880320" cy="720080"/>
          </a:xfrm>
          <a:prstGeom prst="notchedRightArrow">
            <a:avLst/>
          </a:prstGeom>
          <a:solidFill>
            <a:srgbClr val="A4044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ЗВ ТП</a:t>
            </a:r>
            <a:endParaRPr lang="ru-RU" dirty="0"/>
          </a:p>
        </p:txBody>
      </p:sp>
      <p:sp>
        <p:nvSpPr>
          <p:cNvPr id="15" name="Стрелка вправо с вырезом 14"/>
          <p:cNvSpPr/>
          <p:nvPr/>
        </p:nvSpPr>
        <p:spPr>
          <a:xfrm>
            <a:off x="1187624" y="4149080"/>
            <a:ext cx="2664296" cy="720080"/>
          </a:xfrm>
          <a:prstGeom prst="notchedRightArrow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ЗВ АП</a:t>
            </a:r>
            <a:endParaRPr lang="ru-RU" dirty="0"/>
          </a:p>
        </p:txBody>
      </p:sp>
      <p:sp>
        <p:nvSpPr>
          <p:cNvPr id="20" name="Стрелка вправо с вырезом 19"/>
          <p:cNvSpPr/>
          <p:nvPr/>
        </p:nvSpPr>
        <p:spPr>
          <a:xfrm>
            <a:off x="1043608" y="908720"/>
            <a:ext cx="3096344" cy="720080"/>
          </a:xfrm>
          <a:prstGeom prst="notchedRightArrow">
            <a:avLst/>
          </a:prstGeom>
          <a:solidFill>
            <a:srgbClr val="A4044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ЗВ ТП</a:t>
            </a:r>
            <a:endParaRPr lang="ru-RU" dirty="0"/>
          </a:p>
        </p:txBody>
      </p:sp>
      <p:sp>
        <p:nvSpPr>
          <p:cNvPr id="16" name="Штриховая стрелка вправо 15"/>
          <p:cNvSpPr/>
          <p:nvPr/>
        </p:nvSpPr>
        <p:spPr>
          <a:xfrm>
            <a:off x="4139952" y="1340768"/>
            <a:ext cx="2736304" cy="4104456"/>
          </a:xfrm>
          <a:prstGeom prst="stripedRightArrow">
            <a:avLst/>
          </a:prstGeom>
          <a:solidFill>
            <a:srgbClr val="7030A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1"/>
                </a:solidFill>
              </a:rPr>
              <a:t>Удаление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4283968" y="1700808"/>
            <a:ext cx="936104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ВКХ</a:t>
            </a:r>
            <a:endParaRPr lang="ru-RU" sz="2800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4355976" y="4581128"/>
            <a:ext cx="1008112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ВКХ</a:t>
            </a:r>
            <a:endParaRPr lang="ru-RU" sz="2800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1115616" y="1556792"/>
            <a:ext cx="3024336" cy="2880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Не подлежит оплате населением</a:t>
            </a:r>
            <a:endParaRPr lang="ru-RU" sz="1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1043608" y="2780928"/>
            <a:ext cx="3024336" cy="2880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Удаление включено в тариф</a:t>
            </a:r>
            <a:endParaRPr lang="ru-RU" sz="1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cxnSp>
        <p:nvCxnSpPr>
          <p:cNvPr id="26" name="Прямая соединительная линия 25"/>
          <p:cNvCxnSpPr>
            <a:stCxn id="20" idx="3"/>
          </p:cNvCxnSpPr>
          <p:nvPr/>
        </p:nvCxnSpPr>
        <p:spPr>
          <a:xfrm>
            <a:off x="4139952" y="1268760"/>
            <a:ext cx="1728192" cy="0"/>
          </a:xfrm>
          <a:prstGeom prst="line">
            <a:avLst/>
          </a:prstGeom>
          <a:ln w="3810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>
            <a:stCxn id="14" idx="3"/>
          </p:cNvCxnSpPr>
          <p:nvPr/>
        </p:nvCxnSpPr>
        <p:spPr>
          <a:xfrm>
            <a:off x="4139952" y="6021288"/>
            <a:ext cx="1728192" cy="0"/>
          </a:xfrm>
          <a:prstGeom prst="line">
            <a:avLst/>
          </a:prstGeom>
          <a:ln w="3810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Штриховая стрелка вправо 36"/>
          <p:cNvSpPr/>
          <p:nvPr/>
        </p:nvSpPr>
        <p:spPr>
          <a:xfrm rot="3099533">
            <a:off x="5828879" y="1397127"/>
            <a:ext cx="720080" cy="432048"/>
          </a:xfrm>
          <a:prstGeom prst="stripedRightArrow">
            <a:avLst/>
          </a:prstGeom>
          <a:gradFill flip="none" rotWithShape="1">
            <a:gsLst>
              <a:gs pos="0">
                <a:srgbClr val="A40449">
                  <a:tint val="66000"/>
                  <a:satMod val="160000"/>
                </a:srgbClr>
              </a:gs>
              <a:gs pos="50000">
                <a:srgbClr val="A40449">
                  <a:tint val="44500"/>
                  <a:satMod val="160000"/>
                </a:srgbClr>
              </a:gs>
              <a:gs pos="100000">
                <a:srgbClr val="A40449">
                  <a:tint val="23500"/>
                  <a:satMod val="160000"/>
                </a:srgbClr>
              </a:gs>
            </a:gsLst>
            <a:path path="circle">
              <a:fillToRect l="100000" b="100000"/>
            </a:path>
            <a:tileRect t="-100000" r="-100000"/>
          </a:gradFill>
          <a:ln>
            <a:solidFill>
              <a:srgbClr val="A404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9" name="Штриховая стрелка вправо 38"/>
          <p:cNvSpPr/>
          <p:nvPr/>
        </p:nvSpPr>
        <p:spPr>
          <a:xfrm rot="18122927">
            <a:off x="5594224" y="5432977"/>
            <a:ext cx="720080" cy="432048"/>
          </a:xfrm>
          <a:prstGeom prst="stripedRightArrow">
            <a:avLst/>
          </a:prstGeom>
          <a:gradFill flip="none" rotWithShape="1">
            <a:gsLst>
              <a:gs pos="0">
                <a:srgbClr val="990033">
                  <a:tint val="66000"/>
                  <a:satMod val="160000"/>
                </a:srgbClr>
              </a:gs>
              <a:gs pos="50000">
                <a:srgbClr val="990033">
                  <a:tint val="44500"/>
                  <a:satMod val="160000"/>
                </a:srgbClr>
              </a:gs>
              <a:gs pos="100000">
                <a:srgbClr val="990033">
                  <a:tint val="23500"/>
                  <a:satMod val="160000"/>
                </a:srgbClr>
              </a:gs>
            </a:gsLst>
            <a:lin ang="0" scaled="1"/>
            <a:tileRect/>
          </a:gradFill>
          <a:ln>
            <a:solidFill>
              <a:srgbClr val="9900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6228184" y="1988840"/>
            <a:ext cx="1152128" cy="6480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Частичное удаление</a:t>
            </a:r>
            <a:endParaRPr lang="ru-RU" sz="1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5940152" y="4581128"/>
            <a:ext cx="1152128" cy="6480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Частичное удаление</a:t>
            </a:r>
            <a:endParaRPr lang="ru-RU" sz="1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42" name="Прямоугольник 41"/>
          <p:cNvSpPr/>
          <p:nvPr/>
        </p:nvSpPr>
        <p:spPr>
          <a:xfrm>
            <a:off x="971600" y="6309320"/>
            <a:ext cx="3312368" cy="2880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Подлежит дополнительной оплате</a:t>
            </a:r>
            <a:endParaRPr lang="ru-RU" sz="1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1187624" y="4797152"/>
            <a:ext cx="3024336" cy="7920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Удаление включено в тариф в  пределах средней концентрации от жилья</a:t>
            </a:r>
            <a:endParaRPr lang="ru-RU" sz="1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45" name="Полилиния 44"/>
          <p:cNvSpPr/>
          <p:nvPr/>
        </p:nvSpPr>
        <p:spPr>
          <a:xfrm>
            <a:off x="8032899" y="939452"/>
            <a:ext cx="347013" cy="5585892"/>
          </a:xfrm>
          <a:custGeom>
            <a:avLst/>
            <a:gdLst>
              <a:gd name="connsiteX0" fmla="*/ 234279 w 347013"/>
              <a:gd name="connsiteY0" fmla="*/ 0 h 5085567"/>
              <a:gd name="connsiteX1" fmla="*/ 221753 w 347013"/>
              <a:gd name="connsiteY1" fmla="*/ 37578 h 5085567"/>
              <a:gd name="connsiteX2" fmla="*/ 196701 w 347013"/>
              <a:gd name="connsiteY2" fmla="*/ 87682 h 5085567"/>
              <a:gd name="connsiteX3" fmla="*/ 159123 w 347013"/>
              <a:gd name="connsiteY3" fmla="*/ 200416 h 5085567"/>
              <a:gd name="connsiteX4" fmla="*/ 146597 w 347013"/>
              <a:gd name="connsiteY4" fmla="*/ 237995 h 5085567"/>
              <a:gd name="connsiteX5" fmla="*/ 121545 w 347013"/>
              <a:gd name="connsiteY5" fmla="*/ 300625 h 5085567"/>
              <a:gd name="connsiteX6" fmla="*/ 83967 w 347013"/>
              <a:gd name="connsiteY6" fmla="*/ 400833 h 5085567"/>
              <a:gd name="connsiteX7" fmla="*/ 58915 w 347013"/>
              <a:gd name="connsiteY7" fmla="*/ 488515 h 5085567"/>
              <a:gd name="connsiteX8" fmla="*/ 33863 w 347013"/>
              <a:gd name="connsiteY8" fmla="*/ 601249 h 5085567"/>
              <a:gd name="connsiteX9" fmla="*/ 21337 w 347013"/>
              <a:gd name="connsiteY9" fmla="*/ 638827 h 5085567"/>
              <a:gd name="connsiteX10" fmla="*/ 8811 w 347013"/>
              <a:gd name="connsiteY10" fmla="*/ 688932 h 5085567"/>
              <a:gd name="connsiteX11" fmla="*/ 33863 w 347013"/>
              <a:gd name="connsiteY11" fmla="*/ 989556 h 5085567"/>
              <a:gd name="connsiteX12" fmla="*/ 46389 w 347013"/>
              <a:gd name="connsiteY12" fmla="*/ 1052186 h 5085567"/>
              <a:gd name="connsiteX13" fmla="*/ 109019 w 347013"/>
              <a:gd name="connsiteY13" fmla="*/ 1164921 h 5085567"/>
              <a:gd name="connsiteX14" fmla="*/ 134071 w 347013"/>
              <a:gd name="connsiteY14" fmla="*/ 1290181 h 5085567"/>
              <a:gd name="connsiteX15" fmla="*/ 171649 w 347013"/>
              <a:gd name="connsiteY15" fmla="*/ 1365337 h 5085567"/>
              <a:gd name="connsiteX16" fmla="*/ 221753 w 347013"/>
              <a:gd name="connsiteY16" fmla="*/ 1440493 h 5085567"/>
              <a:gd name="connsiteX17" fmla="*/ 246805 w 347013"/>
              <a:gd name="connsiteY17" fmla="*/ 1490597 h 5085567"/>
              <a:gd name="connsiteX18" fmla="*/ 284383 w 347013"/>
              <a:gd name="connsiteY18" fmla="*/ 1640910 h 5085567"/>
              <a:gd name="connsiteX19" fmla="*/ 309435 w 347013"/>
              <a:gd name="connsiteY19" fmla="*/ 1716066 h 5085567"/>
              <a:gd name="connsiteX20" fmla="*/ 321961 w 347013"/>
              <a:gd name="connsiteY20" fmla="*/ 1803748 h 5085567"/>
              <a:gd name="connsiteX21" fmla="*/ 334487 w 347013"/>
              <a:gd name="connsiteY21" fmla="*/ 1841326 h 5085567"/>
              <a:gd name="connsiteX22" fmla="*/ 347013 w 347013"/>
              <a:gd name="connsiteY22" fmla="*/ 1954060 h 5085567"/>
              <a:gd name="connsiteX23" fmla="*/ 334487 w 347013"/>
              <a:gd name="connsiteY23" fmla="*/ 2167003 h 5085567"/>
              <a:gd name="connsiteX24" fmla="*/ 309435 w 347013"/>
              <a:gd name="connsiteY24" fmla="*/ 2254685 h 5085567"/>
              <a:gd name="connsiteX25" fmla="*/ 296909 w 347013"/>
              <a:gd name="connsiteY25" fmla="*/ 2304789 h 5085567"/>
              <a:gd name="connsiteX26" fmla="*/ 284383 w 347013"/>
              <a:gd name="connsiteY26" fmla="*/ 2367419 h 5085567"/>
              <a:gd name="connsiteX27" fmla="*/ 259331 w 347013"/>
              <a:gd name="connsiteY27" fmla="*/ 2442575 h 5085567"/>
              <a:gd name="connsiteX28" fmla="*/ 246805 w 347013"/>
              <a:gd name="connsiteY28" fmla="*/ 2480153 h 5085567"/>
              <a:gd name="connsiteX29" fmla="*/ 234279 w 347013"/>
              <a:gd name="connsiteY29" fmla="*/ 2530258 h 5085567"/>
              <a:gd name="connsiteX30" fmla="*/ 209227 w 347013"/>
              <a:gd name="connsiteY30" fmla="*/ 2567836 h 5085567"/>
              <a:gd name="connsiteX31" fmla="*/ 196701 w 347013"/>
              <a:gd name="connsiteY31" fmla="*/ 2617940 h 5085567"/>
              <a:gd name="connsiteX32" fmla="*/ 184175 w 347013"/>
              <a:gd name="connsiteY32" fmla="*/ 2655518 h 5085567"/>
              <a:gd name="connsiteX33" fmla="*/ 171649 w 347013"/>
              <a:gd name="connsiteY33" fmla="*/ 2718148 h 5085567"/>
              <a:gd name="connsiteX34" fmla="*/ 146597 w 347013"/>
              <a:gd name="connsiteY34" fmla="*/ 2793304 h 5085567"/>
              <a:gd name="connsiteX35" fmla="*/ 109019 w 347013"/>
              <a:gd name="connsiteY35" fmla="*/ 2893512 h 5085567"/>
              <a:gd name="connsiteX36" fmla="*/ 96493 w 347013"/>
              <a:gd name="connsiteY36" fmla="*/ 2993721 h 5085567"/>
              <a:gd name="connsiteX37" fmla="*/ 83967 w 347013"/>
              <a:gd name="connsiteY37" fmla="*/ 3081403 h 5085567"/>
              <a:gd name="connsiteX38" fmla="*/ 71441 w 347013"/>
              <a:gd name="connsiteY38" fmla="*/ 3469710 h 5085567"/>
              <a:gd name="connsiteX39" fmla="*/ 58915 w 347013"/>
              <a:gd name="connsiteY39" fmla="*/ 3519814 h 5085567"/>
              <a:gd name="connsiteX40" fmla="*/ 33863 w 347013"/>
              <a:gd name="connsiteY40" fmla="*/ 3569918 h 5085567"/>
              <a:gd name="connsiteX41" fmla="*/ 33863 w 347013"/>
              <a:gd name="connsiteY41" fmla="*/ 3908121 h 5085567"/>
              <a:gd name="connsiteX42" fmla="*/ 58915 w 347013"/>
              <a:gd name="connsiteY42" fmla="*/ 4070959 h 5085567"/>
              <a:gd name="connsiteX43" fmla="*/ 71441 w 347013"/>
              <a:gd name="connsiteY43" fmla="*/ 4133589 h 5085567"/>
              <a:gd name="connsiteX44" fmla="*/ 83967 w 347013"/>
              <a:gd name="connsiteY44" fmla="*/ 4171167 h 5085567"/>
              <a:gd name="connsiteX45" fmla="*/ 109019 w 347013"/>
              <a:gd name="connsiteY45" fmla="*/ 4283901 h 5085567"/>
              <a:gd name="connsiteX46" fmla="*/ 134071 w 347013"/>
              <a:gd name="connsiteY46" fmla="*/ 4321480 h 5085567"/>
              <a:gd name="connsiteX47" fmla="*/ 146597 w 347013"/>
              <a:gd name="connsiteY47" fmla="*/ 4371584 h 5085567"/>
              <a:gd name="connsiteX48" fmla="*/ 171649 w 347013"/>
              <a:gd name="connsiteY48" fmla="*/ 4446740 h 5085567"/>
              <a:gd name="connsiteX49" fmla="*/ 184175 w 347013"/>
              <a:gd name="connsiteY49" fmla="*/ 4534422 h 5085567"/>
              <a:gd name="connsiteX50" fmla="*/ 196701 w 347013"/>
              <a:gd name="connsiteY50" fmla="*/ 4634630 h 5085567"/>
              <a:gd name="connsiteX51" fmla="*/ 221753 w 347013"/>
              <a:gd name="connsiteY51" fmla="*/ 4684734 h 5085567"/>
              <a:gd name="connsiteX52" fmla="*/ 234279 w 347013"/>
              <a:gd name="connsiteY52" fmla="*/ 4897677 h 5085567"/>
              <a:gd name="connsiteX53" fmla="*/ 259331 w 347013"/>
              <a:gd name="connsiteY53" fmla="*/ 4997885 h 5085567"/>
              <a:gd name="connsiteX54" fmla="*/ 284383 w 347013"/>
              <a:gd name="connsiteY54" fmla="*/ 5085567 h 50855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</a:cxnLst>
            <a:rect l="l" t="t" r="r" b="b"/>
            <a:pathLst>
              <a:path w="347013" h="5085567">
                <a:moveTo>
                  <a:pt x="234279" y="0"/>
                </a:moveTo>
                <a:cubicBezTo>
                  <a:pt x="230104" y="12526"/>
                  <a:pt x="226954" y="25442"/>
                  <a:pt x="221753" y="37578"/>
                </a:cubicBezTo>
                <a:cubicBezTo>
                  <a:pt x="214397" y="54741"/>
                  <a:pt x="203404" y="70254"/>
                  <a:pt x="196701" y="87682"/>
                </a:cubicBezTo>
                <a:cubicBezTo>
                  <a:pt x="182482" y="124652"/>
                  <a:pt x="171649" y="162838"/>
                  <a:pt x="159123" y="200416"/>
                </a:cubicBezTo>
                <a:cubicBezTo>
                  <a:pt x="154948" y="212942"/>
                  <a:pt x="151501" y="225736"/>
                  <a:pt x="146597" y="237995"/>
                </a:cubicBezTo>
                <a:cubicBezTo>
                  <a:pt x="138246" y="258872"/>
                  <a:pt x="128006" y="279088"/>
                  <a:pt x="121545" y="300625"/>
                </a:cubicBezTo>
                <a:cubicBezTo>
                  <a:pt x="91995" y="399124"/>
                  <a:pt x="130779" y="330616"/>
                  <a:pt x="83967" y="400833"/>
                </a:cubicBezTo>
                <a:cubicBezTo>
                  <a:pt x="44809" y="557466"/>
                  <a:pt x="94855" y="362725"/>
                  <a:pt x="58915" y="488515"/>
                </a:cubicBezTo>
                <a:cubicBezTo>
                  <a:pt x="33198" y="578526"/>
                  <a:pt x="59693" y="497929"/>
                  <a:pt x="33863" y="601249"/>
                </a:cubicBezTo>
                <a:cubicBezTo>
                  <a:pt x="30661" y="614058"/>
                  <a:pt x="24964" y="626131"/>
                  <a:pt x="21337" y="638827"/>
                </a:cubicBezTo>
                <a:cubicBezTo>
                  <a:pt x="16608" y="655380"/>
                  <a:pt x="12986" y="672230"/>
                  <a:pt x="8811" y="688932"/>
                </a:cubicBezTo>
                <a:cubicBezTo>
                  <a:pt x="27336" y="1059436"/>
                  <a:pt x="0" y="837173"/>
                  <a:pt x="33863" y="989556"/>
                </a:cubicBezTo>
                <a:cubicBezTo>
                  <a:pt x="38481" y="1010339"/>
                  <a:pt x="37742" y="1032731"/>
                  <a:pt x="46389" y="1052186"/>
                </a:cubicBezTo>
                <a:cubicBezTo>
                  <a:pt x="103285" y="1180202"/>
                  <a:pt x="69938" y="1018365"/>
                  <a:pt x="109019" y="1164921"/>
                </a:cubicBezTo>
                <a:cubicBezTo>
                  <a:pt x="119990" y="1206064"/>
                  <a:pt x="110452" y="1254752"/>
                  <a:pt x="134071" y="1290181"/>
                </a:cubicBezTo>
                <a:cubicBezTo>
                  <a:pt x="245286" y="1457004"/>
                  <a:pt x="85216" y="1209757"/>
                  <a:pt x="171649" y="1365337"/>
                </a:cubicBezTo>
                <a:cubicBezTo>
                  <a:pt x="186271" y="1391657"/>
                  <a:pt x="208288" y="1413563"/>
                  <a:pt x="221753" y="1440493"/>
                </a:cubicBezTo>
                <a:lnTo>
                  <a:pt x="246805" y="1490597"/>
                </a:lnTo>
                <a:cubicBezTo>
                  <a:pt x="268220" y="1661919"/>
                  <a:pt x="240630" y="1531529"/>
                  <a:pt x="284383" y="1640910"/>
                </a:cubicBezTo>
                <a:cubicBezTo>
                  <a:pt x="294190" y="1665428"/>
                  <a:pt x="309435" y="1716066"/>
                  <a:pt x="309435" y="1716066"/>
                </a:cubicBezTo>
                <a:cubicBezTo>
                  <a:pt x="313610" y="1745293"/>
                  <a:pt x="316171" y="1774797"/>
                  <a:pt x="321961" y="1803748"/>
                </a:cubicBezTo>
                <a:cubicBezTo>
                  <a:pt x="324550" y="1816695"/>
                  <a:pt x="332316" y="1828302"/>
                  <a:pt x="334487" y="1841326"/>
                </a:cubicBezTo>
                <a:cubicBezTo>
                  <a:pt x="340703" y="1878621"/>
                  <a:pt x="342838" y="1916482"/>
                  <a:pt x="347013" y="1954060"/>
                </a:cubicBezTo>
                <a:cubicBezTo>
                  <a:pt x="342838" y="2025041"/>
                  <a:pt x="341228" y="2096220"/>
                  <a:pt x="334487" y="2167003"/>
                </a:cubicBezTo>
                <a:cubicBezTo>
                  <a:pt x="331690" y="2196372"/>
                  <a:pt x="317487" y="2226503"/>
                  <a:pt x="309435" y="2254685"/>
                </a:cubicBezTo>
                <a:cubicBezTo>
                  <a:pt x="304706" y="2271238"/>
                  <a:pt x="300644" y="2287984"/>
                  <a:pt x="296909" y="2304789"/>
                </a:cubicBezTo>
                <a:cubicBezTo>
                  <a:pt x="292291" y="2325572"/>
                  <a:pt x="289985" y="2346879"/>
                  <a:pt x="284383" y="2367419"/>
                </a:cubicBezTo>
                <a:cubicBezTo>
                  <a:pt x="277435" y="2392896"/>
                  <a:pt x="267682" y="2417523"/>
                  <a:pt x="259331" y="2442575"/>
                </a:cubicBezTo>
                <a:cubicBezTo>
                  <a:pt x="255156" y="2455101"/>
                  <a:pt x="250007" y="2467344"/>
                  <a:pt x="246805" y="2480153"/>
                </a:cubicBezTo>
                <a:cubicBezTo>
                  <a:pt x="242630" y="2496855"/>
                  <a:pt x="241061" y="2514434"/>
                  <a:pt x="234279" y="2530258"/>
                </a:cubicBezTo>
                <a:cubicBezTo>
                  <a:pt x="228349" y="2544095"/>
                  <a:pt x="217578" y="2555310"/>
                  <a:pt x="209227" y="2567836"/>
                </a:cubicBezTo>
                <a:cubicBezTo>
                  <a:pt x="205052" y="2584537"/>
                  <a:pt x="201430" y="2601387"/>
                  <a:pt x="196701" y="2617940"/>
                </a:cubicBezTo>
                <a:cubicBezTo>
                  <a:pt x="193074" y="2630636"/>
                  <a:pt x="187377" y="2642709"/>
                  <a:pt x="184175" y="2655518"/>
                </a:cubicBezTo>
                <a:cubicBezTo>
                  <a:pt x="179011" y="2676172"/>
                  <a:pt x="177251" y="2697608"/>
                  <a:pt x="171649" y="2718148"/>
                </a:cubicBezTo>
                <a:cubicBezTo>
                  <a:pt x="164701" y="2743625"/>
                  <a:pt x="154948" y="2768252"/>
                  <a:pt x="146597" y="2793304"/>
                </a:cubicBezTo>
                <a:cubicBezTo>
                  <a:pt x="126961" y="2852213"/>
                  <a:pt x="138975" y="2818623"/>
                  <a:pt x="109019" y="2893512"/>
                </a:cubicBezTo>
                <a:cubicBezTo>
                  <a:pt x="104844" y="2926915"/>
                  <a:pt x="100942" y="2960353"/>
                  <a:pt x="96493" y="2993721"/>
                </a:cubicBezTo>
                <a:cubicBezTo>
                  <a:pt x="92591" y="3022986"/>
                  <a:pt x="85519" y="3051920"/>
                  <a:pt x="83967" y="3081403"/>
                </a:cubicBezTo>
                <a:cubicBezTo>
                  <a:pt x="77160" y="3210727"/>
                  <a:pt x="78829" y="3340418"/>
                  <a:pt x="71441" y="3469710"/>
                </a:cubicBezTo>
                <a:cubicBezTo>
                  <a:pt x="70459" y="3486897"/>
                  <a:pt x="64960" y="3503695"/>
                  <a:pt x="58915" y="3519814"/>
                </a:cubicBezTo>
                <a:cubicBezTo>
                  <a:pt x="52359" y="3537298"/>
                  <a:pt x="42214" y="3553217"/>
                  <a:pt x="33863" y="3569918"/>
                </a:cubicBezTo>
                <a:cubicBezTo>
                  <a:pt x="4294" y="3717762"/>
                  <a:pt x="16092" y="3632671"/>
                  <a:pt x="33863" y="3908121"/>
                </a:cubicBezTo>
                <a:cubicBezTo>
                  <a:pt x="41931" y="4033174"/>
                  <a:pt x="40114" y="3986356"/>
                  <a:pt x="58915" y="4070959"/>
                </a:cubicBezTo>
                <a:cubicBezTo>
                  <a:pt x="63533" y="4091742"/>
                  <a:pt x="66277" y="4112935"/>
                  <a:pt x="71441" y="4133589"/>
                </a:cubicBezTo>
                <a:cubicBezTo>
                  <a:pt x="74643" y="4146398"/>
                  <a:pt x="80765" y="4158358"/>
                  <a:pt x="83967" y="4171167"/>
                </a:cubicBezTo>
                <a:cubicBezTo>
                  <a:pt x="87534" y="4185435"/>
                  <a:pt x="101304" y="4265898"/>
                  <a:pt x="109019" y="4283901"/>
                </a:cubicBezTo>
                <a:cubicBezTo>
                  <a:pt x="114949" y="4297738"/>
                  <a:pt x="125720" y="4308954"/>
                  <a:pt x="134071" y="4321480"/>
                </a:cubicBezTo>
                <a:cubicBezTo>
                  <a:pt x="138246" y="4338181"/>
                  <a:pt x="141650" y="4355095"/>
                  <a:pt x="146597" y="4371584"/>
                </a:cubicBezTo>
                <a:cubicBezTo>
                  <a:pt x="154185" y="4396877"/>
                  <a:pt x="171649" y="4446740"/>
                  <a:pt x="171649" y="4446740"/>
                </a:cubicBezTo>
                <a:cubicBezTo>
                  <a:pt x="175824" y="4475967"/>
                  <a:pt x="180273" y="4505157"/>
                  <a:pt x="184175" y="4534422"/>
                </a:cubicBezTo>
                <a:cubicBezTo>
                  <a:pt x="188624" y="4567789"/>
                  <a:pt x="188537" y="4601972"/>
                  <a:pt x="196701" y="4634630"/>
                </a:cubicBezTo>
                <a:cubicBezTo>
                  <a:pt x="201230" y="4652745"/>
                  <a:pt x="213402" y="4668033"/>
                  <a:pt x="221753" y="4684734"/>
                </a:cubicBezTo>
                <a:cubicBezTo>
                  <a:pt x="225928" y="4755715"/>
                  <a:pt x="225807" y="4827080"/>
                  <a:pt x="234279" y="4897677"/>
                </a:cubicBezTo>
                <a:cubicBezTo>
                  <a:pt x="238381" y="4931862"/>
                  <a:pt x="248443" y="4965221"/>
                  <a:pt x="259331" y="4997885"/>
                </a:cubicBezTo>
                <a:cubicBezTo>
                  <a:pt x="285703" y="5077002"/>
                  <a:pt x="284383" y="5046634"/>
                  <a:pt x="284383" y="5085567"/>
                </a:cubicBezTo>
              </a:path>
            </a:pathLst>
          </a:custGeom>
          <a:ln w="38100">
            <a:solidFill>
              <a:srgbClr val="00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6" name="Полилиния 45"/>
          <p:cNvSpPr/>
          <p:nvPr/>
        </p:nvSpPr>
        <p:spPr>
          <a:xfrm>
            <a:off x="8604448" y="908720"/>
            <a:ext cx="347013" cy="5585892"/>
          </a:xfrm>
          <a:custGeom>
            <a:avLst/>
            <a:gdLst>
              <a:gd name="connsiteX0" fmla="*/ 234279 w 347013"/>
              <a:gd name="connsiteY0" fmla="*/ 0 h 5085567"/>
              <a:gd name="connsiteX1" fmla="*/ 221753 w 347013"/>
              <a:gd name="connsiteY1" fmla="*/ 37578 h 5085567"/>
              <a:gd name="connsiteX2" fmla="*/ 196701 w 347013"/>
              <a:gd name="connsiteY2" fmla="*/ 87682 h 5085567"/>
              <a:gd name="connsiteX3" fmla="*/ 159123 w 347013"/>
              <a:gd name="connsiteY3" fmla="*/ 200416 h 5085567"/>
              <a:gd name="connsiteX4" fmla="*/ 146597 w 347013"/>
              <a:gd name="connsiteY4" fmla="*/ 237995 h 5085567"/>
              <a:gd name="connsiteX5" fmla="*/ 121545 w 347013"/>
              <a:gd name="connsiteY5" fmla="*/ 300625 h 5085567"/>
              <a:gd name="connsiteX6" fmla="*/ 83967 w 347013"/>
              <a:gd name="connsiteY6" fmla="*/ 400833 h 5085567"/>
              <a:gd name="connsiteX7" fmla="*/ 58915 w 347013"/>
              <a:gd name="connsiteY7" fmla="*/ 488515 h 5085567"/>
              <a:gd name="connsiteX8" fmla="*/ 33863 w 347013"/>
              <a:gd name="connsiteY8" fmla="*/ 601249 h 5085567"/>
              <a:gd name="connsiteX9" fmla="*/ 21337 w 347013"/>
              <a:gd name="connsiteY9" fmla="*/ 638827 h 5085567"/>
              <a:gd name="connsiteX10" fmla="*/ 8811 w 347013"/>
              <a:gd name="connsiteY10" fmla="*/ 688932 h 5085567"/>
              <a:gd name="connsiteX11" fmla="*/ 33863 w 347013"/>
              <a:gd name="connsiteY11" fmla="*/ 989556 h 5085567"/>
              <a:gd name="connsiteX12" fmla="*/ 46389 w 347013"/>
              <a:gd name="connsiteY12" fmla="*/ 1052186 h 5085567"/>
              <a:gd name="connsiteX13" fmla="*/ 109019 w 347013"/>
              <a:gd name="connsiteY13" fmla="*/ 1164921 h 5085567"/>
              <a:gd name="connsiteX14" fmla="*/ 134071 w 347013"/>
              <a:gd name="connsiteY14" fmla="*/ 1290181 h 5085567"/>
              <a:gd name="connsiteX15" fmla="*/ 171649 w 347013"/>
              <a:gd name="connsiteY15" fmla="*/ 1365337 h 5085567"/>
              <a:gd name="connsiteX16" fmla="*/ 221753 w 347013"/>
              <a:gd name="connsiteY16" fmla="*/ 1440493 h 5085567"/>
              <a:gd name="connsiteX17" fmla="*/ 246805 w 347013"/>
              <a:gd name="connsiteY17" fmla="*/ 1490597 h 5085567"/>
              <a:gd name="connsiteX18" fmla="*/ 284383 w 347013"/>
              <a:gd name="connsiteY18" fmla="*/ 1640910 h 5085567"/>
              <a:gd name="connsiteX19" fmla="*/ 309435 w 347013"/>
              <a:gd name="connsiteY19" fmla="*/ 1716066 h 5085567"/>
              <a:gd name="connsiteX20" fmla="*/ 321961 w 347013"/>
              <a:gd name="connsiteY20" fmla="*/ 1803748 h 5085567"/>
              <a:gd name="connsiteX21" fmla="*/ 334487 w 347013"/>
              <a:gd name="connsiteY21" fmla="*/ 1841326 h 5085567"/>
              <a:gd name="connsiteX22" fmla="*/ 347013 w 347013"/>
              <a:gd name="connsiteY22" fmla="*/ 1954060 h 5085567"/>
              <a:gd name="connsiteX23" fmla="*/ 334487 w 347013"/>
              <a:gd name="connsiteY23" fmla="*/ 2167003 h 5085567"/>
              <a:gd name="connsiteX24" fmla="*/ 309435 w 347013"/>
              <a:gd name="connsiteY24" fmla="*/ 2254685 h 5085567"/>
              <a:gd name="connsiteX25" fmla="*/ 296909 w 347013"/>
              <a:gd name="connsiteY25" fmla="*/ 2304789 h 5085567"/>
              <a:gd name="connsiteX26" fmla="*/ 284383 w 347013"/>
              <a:gd name="connsiteY26" fmla="*/ 2367419 h 5085567"/>
              <a:gd name="connsiteX27" fmla="*/ 259331 w 347013"/>
              <a:gd name="connsiteY27" fmla="*/ 2442575 h 5085567"/>
              <a:gd name="connsiteX28" fmla="*/ 246805 w 347013"/>
              <a:gd name="connsiteY28" fmla="*/ 2480153 h 5085567"/>
              <a:gd name="connsiteX29" fmla="*/ 234279 w 347013"/>
              <a:gd name="connsiteY29" fmla="*/ 2530258 h 5085567"/>
              <a:gd name="connsiteX30" fmla="*/ 209227 w 347013"/>
              <a:gd name="connsiteY30" fmla="*/ 2567836 h 5085567"/>
              <a:gd name="connsiteX31" fmla="*/ 196701 w 347013"/>
              <a:gd name="connsiteY31" fmla="*/ 2617940 h 5085567"/>
              <a:gd name="connsiteX32" fmla="*/ 184175 w 347013"/>
              <a:gd name="connsiteY32" fmla="*/ 2655518 h 5085567"/>
              <a:gd name="connsiteX33" fmla="*/ 171649 w 347013"/>
              <a:gd name="connsiteY33" fmla="*/ 2718148 h 5085567"/>
              <a:gd name="connsiteX34" fmla="*/ 146597 w 347013"/>
              <a:gd name="connsiteY34" fmla="*/ 2793304 h 5085567"/>
              <a:gd name="connsiteX35" fmla="*/ 109019 w 347013"/>
              <a:gd name="connsiteY35" fmla="*/ 2893512 h 5085567"/>
              <a:gd name="connsiteX36" fmla="*/ 96493 w 347013"/>
              <a:gd name="connsiteY36" fmla="*/ 2993721 h 5085567"/>
              <a:gd name="connsiteX37" fmla="*/ 83967 w 347013"/>
              <a:gd name="connsiteY37" fmla="*/ 3081403 h 5085567"/>
              <a:gd name="connsiteX38" fmla="*/ 71441 w 347013"/>
              <a:gd name="connsiteY38" fmla="*/ 3469710 h 5085567"/>
              <a:gd name="connsiteX39" fmla="*/ 58915 w 347013"/>
              <a:gd name="connsiteY39" fmla="*/ 3519814 h 5085567"/>
              <a:gd name="connsiteX40" fmla="*/ 33863 w 347013"/>
              <a:gd name="connsiteY40" fmla="*/ 3569918 h 5085567"/>
              <a:gd name="connsiteX41" fmla="*/ 33863 w 347013"/>
              <a:gd name="connsiteY41" fmla="*/ 3908121 h 5085567"/>
              <a:gd name="connsiteX42" fmla="*/ 58915 w 347013"/>
              <a:gd name="connsiteY42" fmla="*/ 4070959 h 5085567"/>
              <a:gd name="connsiteX43" fmla="*/ 71441 w 347013"/>
              <a:gd name="connsiteY43" fmla="*/ 4133589 h 5085567"/>
              <a:gd name="connsiteX44" fmla="*/ 83967 w 347013"/>
              <a:gd name="connsiteY44" fmla="*/ 4171167 h 5085567"/>
              <a:gd name="connsiteX45" fmla="*/ 109019 w 347013"/>
              <a:gd name="connsiteY45" fmla="*/ 4283901 h 5085567"/>
              <a:gd name="connsiteX46" fmla="*/ 134071 w 347013"/>
              <a:gd name="connsiteY46" fmla="*/ 4321480 h 5085567"/>
              <a:gd name="connsiteX47" fmla="*/ 146597 w 347013"/>
              <a:gd name="connsiteY47" fmla="*/ 4371584 h 5085567"/>
              <a:gd name="connsiteX48" fmla="*/ 171649 w 347013"/>
              <a:gd name="connsiteY48" fmla="*/ 4446740 h 5085567"/>
              <a:gd name="connsiteX49" fmla="*/ 184175 w 347013"/>
              <a:gd name="connsiteY49" fmla="*/ 4534422 h 5085567"/>
              <a:gd name="connsiteX50" fmla="*/ 196701 w 347013"/>
              <a:gd name="connsiteY50" fmla="*/ 4634630 h 5085567"/>
              <a:gd name="connsiteX51" fmla="*/ 221753 w 347013"/>
              <a:gd name="connsiteY51" fmla="*/ 4684734 h 5085567"/>
              <a:gd name="connsiteX52" fmla="*/ 234279 w 347013"/>
              <a:gd name="connsiteY52" fmla="*/ 4897677 h 5085567"/>
              <a:gd name="connsiteX53" fmla="*/ 259331 w 347013"/>
              <a:gd name="connsiteY53" fmla="*/ 4997885 h 5085567"/>
              <a:gd name="connsiteX54" fmla="*/ 284383 w 347013"/>
              <a:gd name="connsiteY54" fmla="*/ 5085567 h 50855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</a:cxnLst>
            <a:rect l="l" t="t" r="r" b="b"/>
            <a:pathLst>
              <a:path w="347013" h="5085567">
                <a:moveTo>
                  <a:pt x="234279" y="0"/>
                </a:moveTo>
                <a:cubicBezTo>
                  <a:pt x="230104" y="12526"/>
                  <a:pt x="226954" y="25442"/>
                  <a:pt x="221753" y="37578"/>
                </a:cubicBezTo>
                <a:cubicBezTo>
                  <a:pt x="214397" y="54741"/>
                  <a:pt x="203404" y="70254"/>
                  <a:pt x="196701" y="87682"/>
                </a:cubicBezTo>
                <a:cubicBezTo>
                  <a:pt x="182482" y="124652"/>
                  <a:pt x="171649" y="162838"/>
                  <a:pt x="159123" y="200416"/>
                </a:cubicBezTo>
                <a:cubicBezTo>
                  <a:pt x="154948" y="212942"/>
                  <a:pt x="151501" y="225736"/>
                  <a:pt x="146597" y="237995"/>
                </a:cubicBezTo>
                <a:cubicBezTo>
                  <a:pt x="138246" y="258872"/>
                  <a:pt x="128006" y="279088"/>
                  <a:pt x="121545" y="300625"/>
                </a:cubicBezTo>
                <a:cubicBezTo>
                  <a:pt x="91995" y="399124"/>
                  <a:pt x="130779" y="330616"/>
                  <a:pt x="83967" y="400833"/>
                </a:cubicBezTo>
                <a:cubicBezTo>
                  <a:pt x="44809" y="557466"/>
                  <a:pt x="94855" y="362725"/>
                  <a:pt x="58915" y="488515"/>
                </a:cubicBezTo>
                <a:cubicBezTo>
                  <a:pt x="33198" y="578526"/>
                  <a:pt x="59693" y="497929"/>
                  <a:pt x="33863" y="601249"/>
                </a:cubicBezTo>
                <a:cubicBezTo>
                  <a:pt x="30661" y="614058"/>
                  <a:pt x="24964" y="626131"/>
                  <a:pt x="21337" y="638827"/>
                </a:cubicBezTo>
                <a:cubicBezTo>
                  <a:pt x="16608" y="655380"/>
                  <a:pt x="12986" y="672230"/>
                  <a:pt x="8811" y="688932"/>
                </a:cubicBezTo>
                <a:cubicBezTo>
                  <a:pt x="27336" y="1059436"/>
                  <a:pt x="0" y="837173"/>
                  <a:pt x="33863" y="989556"/>
                </a:cubicBezTo>
                <a:cubicBezTo>
                  <a:pt x="38481" y="1010339"/>
                  <a:pt x="37742" y="1032731"/>
                  <a:pt x="46389" y="1052186"/>
                </a:cubicBezTo>
                <a:cubicBezTo>
                  <a:pt x="103285" y="1180202"/>
                  <a:pt x="69938" y="1018365"/>
                  <a:pt x="109019" y="1164921"/>
                </a:cubicBezTo>
                <a:cubicBezTo>
                  <a:pt x="119990" y="1206064"/>
                  <a:pt x="110452" y="1254752"/>
                  <a:pt x="134071" y="1290181"/>
                </a:cubicBezTo>
                <a:cubicBezTo>
                  <a:pt x="245286" y="1457004"/>
                  <a:pt x="85216" y="1209757"/>
                  <a:pt x="171649" y="1365337"/>
                </a:cubicBezTo>
                <a:cubicBezTo>
                  <a:pt x="186271" y="1391657"/>
                  <a:pt x="208288" y="1413563"/>
                  <a:pt x="221753" y="1440493"/>
                </a:cubicBezTo>
                <a:lnTo>
                  <a:pt x="246805" y="1490597"/>
                </a:lnTo>
                <a:cubicBezTo>
                  <a:pt x="268220" y="1661919"/>
                  <a:pt x="240630" y="1531529"/>
                  <a:pt x="284383" y="1640910"/>
                </a:cubicBezTo>
                <a:cubicBezTo>
                  <a:pt x="294190" y="1665428"/>
                  <a:pt x="309435" y="1716066"/>
                  <a:pt x="309435" y="1716066"/>
                </a:cubicBezTo>
                <a:cubicBezTo>
                  <a:pt x="313610" y="1745293"/>
                  <a:pt x="316171" y="1774797"/>
                  <a:pt x="321961" y="1803748"/>
                </a:cubicBezTo>
                <a:cubicBezTo>
                  <a:pt x="324550" y="1816695"/>
                  <a:pt x="332316" y="1828302"/>
                  <a:pt x="334487" y="1841326"/>
                </a:cubicBezTo>
                <a:cubicBezTo>
                  <a:pt x="340703" y="1878621"/>
                  <a:pt x="342838" y="1916482"/>
                  <a:pt x="347013" y="1954060"/>
                </a:cubicBezTo>
                <a:cubicBezTo>
                  <a:pt x="342838" y="2025041"/>
                  <a:pt x="341228" y="2096220"/>
                  <a:pt x="334487" y="2167003"/>
                </a:cubicBezTo>
                <a:cubicBezTo>
                  <a:pt x="331690" y="2196372"/>
                  <a:pt x="317487" y="2226503"/>
                  <a:pt x="309435" y="2254685"/>
                </a:cubicBezTo>
                <a:cubicBezTo>
                  <a:pt x="304706" y="2271238"/>
                  <a:pt x="300644" y="2287984"/>
                  <a:pt x="296909" y="2304789"/>
                </a:cubicBezTo>
                <a:cubicBezTo>
                  <a:pt x="292291" y="2325572"/>
                  <a:pt x="289985" y="2346879"/>
                  <a:pt x="284383" y="2367419"/>
                </a:cubicBezTo>
                <a:cubicBezTo>
                  <a:pt x="277435" y="2392896"/>
                  <a:pt x="267682" y="2417523"/>
                  <a:pt x="259331" y="2442575"/>
                </a:cubicBezTo>
                <a:cubicBezTo>
                  <a:pt x="255156" y="2455101"/>
                  <a:pt x="250007" y="2467344"/>
                  <a:pt x="246805" y="2480153"/>
                </a:cubicBezTo>
                <a:cubicBezTo>
                  <a:pt x="242630" y="2496855"/>
                  <a:pt x="241061" y="2514434"/>
                  <a:pt x="234279" y="2530258"/>
                </a:cubicBezTo>
                <a:cubicBezTo>
                  <a:pt x="228349" y="2544095"/>
                  <a:pt x="217578" y="2555310"/>
                  <a:pt x="209227" y="2567836"/>
                </a:cubicBezTo>
                <a:cubicBezTo>
                  <a:pt x="205052" y="2584537"/>
                  <a:pt x="201430" y="2601387"/>
                  <a:pt x="196701" y="2617940"/>
                </a:cubicBezTo>
                <a:cubicBezTo>
                  <a:pt x="193074" y="2630636"/>
                  <a:pt x="187377" y="2642709"/>
                  <a:pt x="184175" y="2655518"/>
                </a:cubicBezTo>
                <a:cubicBezTo>
                  <a:pt x="179011" y="2676172"/>
                  <a:pt x="177251" y="2697608"/>
                  <a:pt x="171649" y="2718148"/>
                </a:cubicBezTo>
                <a:cubicBezTo>
                  <a:pt x="164701" y="2743625"/>
                  <a:pt x="154948" y="2768252"/>
                  <a:pt x="146597" y="2793304"/>
                </a:cubicBezTo>
                <a:cubicBezTo>
                  <a:pt x="126961" y="2852213"/>
                  <a:pt x="138975" y="2818623"/>
                  <a:pt x="109019" y="2893512"/>
                </a:cubicBezTo>
                <a:cubicBezTo>
                  <a:pt x="104844" y="2926915"/>
                  <a:pt x="100942" y="2960353"/>
                  <a:pt x="96493" y="2993721"/>
                </a:cubicBezTo>
                <a:cubicBezTo>
                  <a:pt x="92591" y="3022986"/>
                  <a:pt x="85519" y="3051920"/>
                  <a:pt x="83967" y="3081403"/>
                </a:cubicBezTo>
                <a:cubicBezTo>
                  <a:pt x="77160" y="3210727"/>
                  <a:pt x="78829" y="3340418"/>
                  <a:pt x="71441" y="3469710"/>
                </a:cubicBezTo>
                <a:cubicBezTo>
                  <a:pt x="70459" y="3486897"/>
                  <a:pt x="64960" y="3503695"/>
                  <a:pt x="58915" y="3519814"/>
                </a:cubicBezTo>
                <a:cubicBezTo>
                  <a:pt x="52359" y="3537298"/>
                  <a:pt x="42214" y="3553217"/>
                  <a:pt x="33863" y="3569918"/>
                </a:cubicBezTo>
                <a:cubicBezTo>
                  <a:pt x="4294" y="3717762"/>
                  <a:pt x="16092" y="3632671"/>
                  <a:pt x="33863" y="3908121"/>
                </a:cubicBezTo>
                <a:cubicBezTo>
                  <a:pt x="41931" y="4033174"/>
                  <a:pt x="40114" y="3986356"/>
                  <a:pt x="58915" y="4070959"/>
                </a:cubicBezTo>
                <a:cubicBezTo>
                  <a:pt x="63533" y="4091742"/>
                  <a:pt x="66277" y="4112935"/>
                  <a:pt x="71441" y="4133589"/>
                </a:cubicBezTo>
                <a:cubicBezTo>
                  <a:pt x="74643" y="4146398"/>
                  <a:pt x="80765" y="4158358"/>
                  <a:pt x="83967" y="4171167"/>
                </a:cubicBezTo>
                <a:cubicBezTo>
                  <a:pt x="87534" y="4185435"/>
                  <a:pt x="101304" y="4265898"/>
                  <a:pt x="109019" y="4283901"/>
                </a:cubicBezTo>
                <a:cubicBezTo>
                  <a:pt x="114949" y="4297738"/>
                  <a:pt x="125720" y="4308954"/>
                  <a:pt x="134071" y="4321480"/>
                </a:cubicBezTo>
                <a:cubicBezTo>
                  <a:pt x="138246" y="4338181"/>
                  <a:pt x="141650" y="4355095"/>
                  <a:pt x="146597" y="4371584"/>
                </a:cubicBezTo>
                <a:cubicBezTo>
                  <a:pt x="154185" y="4396877"/>
                  <a:pt x="171649" y="4446740"/>
                  <a:pt x="171649" y="4446740"/>
                </a:cubicBezTo>
                <a:cubicBezTo>
                  <a:pt x="175824" y="4475967"/>
                  <a:pt x="180273" y="4505157"/>
                  <a:pt x="184175" y="4534422"/>
                </a:cubicBezTo>
                <a:cubicBezTo>
                  <a:pt x="188624" y="4567789"/>
                  <a:pt x="188537" y="4601972"/>
                  <a:pt x="196701" y="4634630"/>
                </a:cubicBezTo>
                <a:cubicBezTo>
                  <a:pt x="201230" y="4652745"/>
                  <a:pt x="213402" y="4668033"/>
                  <a:pt x="221753" y="4684734"/>
                </a:cubicBezTo>
                <a:cubicBezTo>
                  <a:pt x="225928" y="4755715"/>
                  <a:pt x="225807" y="4827080"/>
                  <a:pt x="234279" y="4897677"/>
                </a:cubicBezTo>
                <a:cubicBezTo>
                  <a:pt x="238381" y="4931862"/>
                  <a:pt x="248443" y="4965221"/>
                  <a:pt x="259331" y="4997885"/>
                </a:cubicBezTo>
                <a:cubicBezTo>
                  <a:pt x="285703" y="5077002"/>
                  <a:pt x="284383" y="5046634"/>
                  <a:pt x="284383" y="5085567"/>
                </a:cubicBezTo>
              </a:path>
            </a:pathLst>
          </a:custGeom>
          <a:ln w="38100">
            <a:solidFill>
              <a:srgbClr val="00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7" name="Прямоугольник 46"/>
          <p:cNvSpPr/>
          <p:nvPr/>
        </p:nvSpPr>
        <p:spPr>
          <a:xfrm rot="16200000">
            <a:off x="7398568" y="3770784"/>
            <a:ext cx="2195736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Водный объект</a:t>
            </a:r>
            <a:endParaRPr lang="ru-RU" b="1" dirty="0">
              <a:solidFill>
                <a:srgbClr val="0070C0"/>
              </a:solidFill>
            </a:endParaRPr>
          </a:p>
        </p:txBody>
      </p:sp>
      <p:cxnSp>
        <p:nvCxnSpPr>
          <p:cNvPr id="49" name="Прямая соединительная линия 48"/>
          <p:cNvCxnSpPr/>
          <p:nvPr/>
        </p:nvCxnSpPr>
        <p:spPr>
          <a:xfrm>
            <a:off x="5868144" y="1268760"/>
            <a:ext cx="1152128" cy="0"/>
          </a:xfrm>
          <a:prstGeom prst="line">
            <a:avLst/>
          </a:prstGeom>
          <a:ln w="19050">
            <a:solidFill>
              <a:srgbClr val="A40449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>
            <a:off x="5868144" y="6021288"/>
            <a:ext cx="1152128" cy="0"/>
          </a:xfrm>
          <a:prstGeom prst="line">
            <a:avLst/>
          </a:prstGeom>
          <a:ln w="28575">
            <a:solidFill>
              <a:srgbClr val="A40449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Шестиугольник 54"/>
          <p:cNvSpPr/>
          <p:nvPr/>
        </p:nvSpPr>
        <p:spPr>
          <a:xfrm>
            <a:off x="7020272" y="1196752"/>
            <a:ext cx="144016" cy="216024"/>
          </a:xfrm>
          <a:prstGeom prst="hexagon">
            <a:avLst/>
          </a:prstGeom>
          <a:gradFill flip="none" rotWithShape="1">
            <a:gsLst>
              <a:gs pos="0">
                <a:srgbClr val="A40449">
                  <a:tint val="66000"/>
                  <a:satMod val="160000"/>
                </a:srgbClr>
              </a:gs>
              <a:gs pos="50000">
                <a:srgbClr val="A40449">
                  <a:tint val="44500"/>
                  <a:satMod val="160000"/>
                </a:srgbClr>
              </a:gs>
              <a:gs pos="100000">
                <a:srgbClr val="A40449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9900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6" name="Шестиугольник 55"/>
          <p:cNvSpPr/>
          <p:nvPr/>
        </p:nvSpPr>
        <p:spPr>
          <a:xfrm>
            <a:off x="7020272" y="5949280"/>
            <a:ext cx="144016" cy="216024"/>
          </a:xfrm>
          <a:prstGeom prst="hexagon">
            <a:avLst/>
          </a:prstGeom>
          <a:gradFill flip="none" rotWithShape="1">
            <a:gsLst>
              <a:gs pos="0">
                <a:srgbClr val="A40449">
                  <a:tint val="66000"/>
                  <a:satMod val="160000"/>
                </a:srgbClr>
              </a:gs>
              <a:gs pos="50000">
                <a:srgbClr val="A40449">
                  <a:tint val="44500"/>
                  <a:satMod val="160000"/>
                </a:srgbClr>
              </a:gs>
              <a:gs pos="100000">
                <a:srgbClr val="A40449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9900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6" name="Шестиугольник 85"/>
          <p:cNvSpPr/>
          <p:nvPr/>
        </p:nvSpPr>
        <p:spPr>
          <a:xfrm>
            <a:off x="7308304" y="3284984"/>
            <a:ext cx="144016" cy="216024"/>
          </a:xfrm>
          <a:prstGeom prst="hexagon">
            <a:avLst/>
          </a:prstGeom>
          <a:gradFill flip="none" rotWithShape="1">
            <a:gsLst>
              <a:gs pos="0">
                <a:srgbClr val="7030A0">
                  <a:tint val="66000"/>
                  <a:satMod val="160000"/>
                </a:srgbClr>
              </a:gs>
              <a:gs pos="50000">
                <a:srgbClr val="7030A0">
                  <a:tint val="44500"/>
                  <a:satMod val="160000"/>
                </a:srgbClr>
              </a:gs>
              <a:gs pos="100000">
                <a:srgbClr val="7030A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66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88" name="Прямая соединительная линия 87"/>
          <p:cNvCxnSpPr>
            <a:stCxn id="16" idx="3"/>
            <a:endCxn id="86" idx="3"/>
          </p:cNvCxnSpPr>
          <p:nvPr/>
        </p:nvCxnSpPr>
        <p:spPr>
          <a:xfrm>
            <a:off x="6876256" y="3392996"/>
            <a:ext cx="432048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Прямоугольник 88"/>
          <p:cNvSpPr/>
          <p:nvPr/>
        </p:nvSpPr>
        <p:spPr>
          <a:xfrm>
            <a:off x="7380312" y="2852936"/>
            <a:ext cx="936104" cy="9361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7030A0"/>
                </a:solidFill>
              </a:rPr>
              <a:t>М</a:t>
            </a:r>
            <a:r>
              <a:rPr lang="ru-RU" b="1" baseline="-25000" dirty="0" smtClean="0">
                <a:solidFill>
                  <a:srgbClr val="7030A0"/>
                </a:solidFill>
              </a:rPr>
              <a:t>ЗВ АП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90" name="Прямоугольник 89"/>
          <p:cNvSpPr/>
          <p:nvPr/>
        </p:nvSpPr>
        <p:spPr>
          <a:xfrm>
            <a:off x="6588224" y="3573016"/>
            <a:ext cx="1728192" cy="7200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rgbClr val="7030A0"/>
                </a:solidFill>
              </a:rPr>
              <a:t>Подлежит оплате в бюджет  организацией ВКХ</a:t>
            </a:r>
            <a:endParaRPr lang="ru-RU" sz="1400" dirty="0">
              <a:solidFill>
                <a:srgbClr val="7030A0"/>
              </a:solidFill>
            </a:endParaRPr>
          </a:p>
        </p:txBody>
      </p:sp>
      <p:sp>
        <p:nvSpPr>
          <p:cNvPr id="91" name="Прямоугольник 90"/>
          <p:cNvSpPr/>
          <p:nvPr/>
        </p:nvSpPr>
        <p:spPr>
          <a:xfrm>
            <a:off x="7020272" y="908720"/>
            <a:ext cx="1224136" cy="6480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990033"/>
                </a:solidFill>
              </a:rPr>
              <a:t>М</a:t>
            </a:r>
            <a:r>
              <a:rPr lang="ru-RU" b="1" baseline="-25000" dirty="0" smtClean="0">
                <a:solidFill>
                  <a:srgbClr val="990033"/>
                </a:solidFill>
              </a:rPr>
              <a:t>ЗВ ТП</a:t>
            </a:r>
            <a:endParaRPr lang="ru-RU" b="1" dirty="0">
              <a:solidFill>
                <a:srgbClr val="990033"/>
              </a:solidFill>
            </a:endParaRPr>
          </a:p>
        </p:txBody>
      </p:sp>
      <p:sp>
        <p:nvSpPr>
          <p:cNvPr id="92" name="Прямоугольник 91"/>
          <p:cNvSpPr/>
          <p:nvPr/>
        </p:nvSpPr>
        <p:spPr>
          <a:xfrm>
            <a:off x="6876256" y="5589240"/>
            <a:ext cx="1224136" cy="6480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990033"/>
                </a:solidFill>
              </a:rPr>
              <a:t>М</a:t>
            </a:r>
            <a:r>
              <a:rPr lang="ru-RU" b="1" baseline="-25000" dirty="0" smtClean="0">
                <a:solidFill>
                  <a:srgbClr val="990033"/>
                </a:solidFill>
              </a:rPr>
              <a:t>ЗВ ТП</a:t>
            </a:r>
            <a:endParaRPr lang="ru-RU" b="1" dirty="0">
              <a:solidFill>
                <a:srgbClr val="990033"/>
              </a:solidFill>
            </a:endParaRPr>
          </a:p>
        </p:txBody>
      </p:sp>
      <p:sp>
        <p:nvSpPr>
          <p:cNvPr id="93" name="Прямоугольник 92"/>
          <p:cNvSpPr/>
          <p:nvPr/>
        </p:nvSpPr>
        <p:spPr>
          <a:xfrm>
            <a:off x="7956376" y="548680"/>
            <a:ext cx="1187624" cy="86409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Не подлежит оплате, т.к. сброшено населением</a:t>
            </a:r>
            <a:endParaRPr lang="ru-RU" sz="1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94" name="Прямоугольник 93"/>
          <p:cNvSpPr/>
          <p:nvPr/>
        </p:nvSpPr>
        <p:spPr>
          <a:xfrm>
            <a:off x="7956376" y="5661248"/>
            <a:ext cx="1187624" cy="100811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Подлежит </a:t>
            </a:r>
          </a:p>
          <a:p>
            <a:pPr algn="ctr"/>
            <a:r>
              <a:rPr lang="ru-RU" sz="12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оплате в </a:t>
            </a:r>
          </a:p>
          <a:p>
            <a:pPr algn="ctr"/>
            <a:r>
              <a:rPr lang="ru-RU" sz="12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бюджет  загрязнителями</a:t>
            </a:r>
            <a:endParaRPr lang="ru-RU" sz="1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95" name="Прямоугольник 94"/>
          <p:cNvSpPr/>
          <p:nvPr/>
        </p:nvSpPr>
        <p:spPr>
          <a:xfrm>
            <a:off x="6876256" y="6165304"/>
            <a:ext cx="1224136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rgbClr val="A40449"/>
                </a:solidFill>
              </a:rPr>
              <a:t>Остаточное количество</a:t>
            </a:r>
            <a:endParaRPr lang="ru-RU" sz="1400" dirty="0">
              <a:solidFill>
                <a:srgbClr val="A4044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50825" y="333375"/>
            <a:ext cx="8497888" cy="574675"/>
          </a:xfrm>
        </p:spPr>
        <p:txBody>
          <a:bodyPr/>
          <a:lstStyle/>
          <a:p>
            <a:pPr eaLnBrk="1" hangingPunct="1"/>
            <a:r>
              <a:rPr lang="ru-RU" sz="2000" b="1" dirty="0" smtClean="0">
                <a:solidFill>
                  <a:srgbClr val="000099"/>
                </a:solidFill>
                <a:latin typeface="Verdana" pitchFamily="34" charset="0"/>
              </a:rPr>
              <a:t>Предложения по поэтапному достижению нормативов качества очистки коммунальных сточных вод в РФ</a:t>
            </a:r>
          </a:p>
        </p:txBody>
      </p:sp>
      <p:sp>
        <p:nvSpPr>
          <p:cNvPr id="13315" name="Rectangle 4"/>
          <p:cNvSpPr>
            <a:spLocks noChangeArrowheads="1"/>
          </p:cNvSpPr>
          <p:nvPr/>
        </p:nvSpPr>
        <p:spPr bwMode="auto">
          <a:xfrm>
            <a:off x="1547813" y="1773238"/>
            <a:ext cx="1079500" cy="4319587"/>
          </a:xfrm>
          <a:prstGeom prst="rect">
            <a:avLst/>
          </a:prstGeom>
          <a:solidFill>
            <a:srgbClr val="BAE2F4"/>
          </a:solidFill>
          <a:ln w="9525">
            <a:solidFill>
              <a:srgbClr val="BAE2F4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 dirty="0"/>
          </a:p>
        </p:txBody>
      </p:sp>
      <p:sp>
        <p:nvSpPr>
          <p:cNvPr id="13316" name="Rectangle 5"/>
          <p:cNvSpPr>
            <a:spLocks noChangeArrowheads="1"/>
          </p:cNvSpPr>
          <p:nvPr/>
        </p:nvSpPr>
        <p:spPr bwMode="auto">
          <a:xfrm>
            <a:off x="2627313" y="2708275"/>
            <a:ext cx="1079500" cy="3384550"/>
          </a:xfrm>
          <a:prstGeom prst="rect">
            <a:avLst/>
          </a:prstGeom>
          <a:solidFill>
            <a:srgbClr val="BAE2F4"/>
          </a:solidFill>
          <a:ln w="9525">
            <a:solidFill>
              <a:srgbClr val="BAE2F4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 dirty="0"/>
          </a:p>
        </p:txBody>
      </p:sp>
      <p:sp>
        <p:nvSpPr>
          <p:cNvPr id="13317" name="Rectangle 6"/>
          <p:cNvSpPr>
            <a:spLocks noChangeArrowheads="1"/>
          </p:cNvSpPr>
          <p:nvPr/>
        </p:nvSpPr>
        <p:spPr bwMode="auto">
          <a:xfrm>
            <a:off x="3708400" y="3573463"/>
            <a:ext cx="1079500" cy="2519362"/>
          </a:xfrm>
          <a:prstGeom prst="rect">
            <a:avLst/>
          </a:prstGeom>
          <a:solidFill>
            <a:srgbClr val="BAE2F4"/>
          </a:solidFill>
          <a:ln w="9525">
            <a:solidFill>
              <a:srgbClr val="BAE2F4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 dirty="0"/>
          </a:p>
        </p:txBody>
      </p:sp>
      <p:sp>
        <p:nvSpPr>
          <p:cNvPr id="13318" name="Rectangle 7"/>
          <p:cNvSpPr>
            <a:spLocks noChangeArrowheads="1"/>
          </p:cNvSpPr>
          <p:nvPr/>
        </p:nvSpPr>
        <p:spPr bwMode="auto">
          <a:xfrm>
            <a:off x="4787900" y="4508500"/>
            <a:ext cx="1079500" cy="1584325"/>
          </a:xfrm>
          <a:prstGeom prst="rect">
            <a:avLst/>
          </a:prstGeom>
          <a:solidFill>
            <a:srgbClr val="BAE2F4"/>
          </a:solidFill>
          <a:ln w="9525">
            <a:solidFill>
              <a:srgbClr val="BAE2F4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 dirty="0"/>
          </a:p>
        </p:txBody>
      </p:sp>
      <p:sp>
        <p:nvSpPr>
          <p:cNvPr id="13319" name="Rectangle 8"/>
          <p:cNvSpPr>
            <a:spLocks noChangeArrowheads="1"/>
          </p:cNvSpPr>
          <p:nvPr/>
        </p:nvSpPr>
        <p:spPr bwMode="auto">
          <a:xfrm>
            <a:off x="5867400" y="5157788"/>
            <a:ext cx="1079500" cy="935037"/>
          </a:xfrm>
          <a:prstGeom prst="rect">
            <a:avLst/>
          </a:prstGeom>
          <a:solidFill>
            <a:srgbClr val="BAE2F4"/>
          </a:solidFill>
          <a:ln w="9525">
            <a:solidFill>
              <a:srgbClr val="BAE2F4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 dirty="0"/>
          </a:p>
        </p:txBody>
      </p:sp>
      <p:sp>
        <p:nvSpPr>
          <p:cNvPr id="13320" name="Rectangle 9"/>
          <p:cNvSpPr>
            <a:spLocks noChangeArrowheads="1"/>
          </p:cNvSpPr>
          <p:nvPr/>
        </p:nvSpPr>
        <p:spPr bwMode="auto">
          <a:xfrm>
            <a:off x="6948488" y="5589588"/>
            <a:ext cx="1079500" cy="503237"/>
          </a:xfrm>
          <a:prstGeom prst="rect">
            <a:avLst/>
          </a:prstGeom>
          <a:solidFill>
            <a:srgbClr val="BAE2F4"/>
          </a:solidFill>
          <a:ln w="9525">
            <a:solidFill>
              <a:srgbClr val="BAE2F4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 dirty="0"/>
          </a:p>
        </p:txBody>
      </p:sp>
      <p:sp>
        <p:nvSpPr>
          <p:cNvPr id="41993" name="Line 10"/>
          <p:cNvSpPr>
            <a:spLocks noChangeShapeType="1"/>
          </p:cNvSpPr>
          <p:nvPr/>
        </p:nvSpPr>
        <p:spPr bwMode="auto">
          <a:xfrm flipV="1">
            <a:off x="1547813" y="1484313"/>
            <a:ext cx="0" cy="460851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eaLnBrk="0" hangingPunct="0">
              <a:defRPr/>
            </a:pP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</a:endParaRPr>
          </a:p>
        </p:txBody>
      </p:sp>
      <p:sp>
        <p:nvSpPr>
          <p:cNvPr id="41994" name="Line 11"/>
          <p:cNvSpPr>
            <a:spLocks noChangeShapeType="1"/>
          </p:cNvSpPr>
          <p:nvPr/>
        </p:nvSpPr>
        <p:spPr bwMode="auto">
          <a:xfrm>
            <a:off x="1547813" y="6092825"/>
            <a:ext cx="7056437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eaLnBrk="0" hangingPunct="0">
              <a:defRPr/>
            </a:pP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</a:endParaRPr>
          </a:p>
        </p:txBody>
      </p:sp>
      <p:sp>
        <p:nvSpPr>
          <p:cNvPr id="13323" name="Rectangle 12"/>
          <p:cNvSpPr>
            <a:spLocks noChangeArrowheads="1"/>
          </p:cNvSpPr>
          <p:nvPr/>
        </p:nvSpPr>
        <p:spPr bwMode="auto">
          <a:xfrm>
            <a:off x="0" y="1484313"/>
            <a:ext cx="1403350" cy="4318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400" dirty="0"/>
              <a:t>Существующее</a:t>
            </a:r>
          </a:p>
          <a:p>
            <a:pPr algn="ctr"/>
            <a:r>
              <a:rPr lang="ru-RU" sz="1400" dirty="0"/>
              <a:t>положение</a:t>
            </a:r>
          </a:p>
        </p:txBody>
      </p:sp>
      <p:sp>
        <p:nvSpPr>
          <p:cNvPr id="13324" name="Rectangle 13"/>
          <p:cNvSpPr>
            <a:spLocks noChangeArrowheads="1"/>
          </p:cNvSpPr>
          <p:nvPr/>
        </p:nvSpPr>
        <p:spPr bwMode="auto">
          <a:xfrm>
            <a:off x="1258888" y="6237288"/>
            <a:ext cx="72072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dirty="0"/>
              <a:t>2010 г</a:t>
            </a:r>
          </a:p>
        </p:txBody>
      </p:sp>
      <p:sp>
        <p:nvSpPr>
          <p:cNvPr id="13325" name="Rectangle 14"/>
          <p:cNvSpPr>
            <a:spLocks noChangeArrowheads="1"/>
          </p:cNvSpPr>
          <p:nvPr/>
        </p:nvSpPr>
        <p:spPr bwMode="auto">
          <a:xfrm>
            <a:off x="2339975" y="6237288"/>
            <a:ext cx="72072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dirty="0"/>
              <a:t>2014 г</a:t>
            </a:r>
          </a:p>
        </p:txBody>
      </p:sp>
      <p:sp>
        <p:nvSpPr>
          <p:cNvPr id="13326" name="Rectangle 15"/>
          <p:cNvSpPr>
            <a:spLocks noChangeArrowheads="1"/>
          </p:cNvSpPr>
          <p:nvPr/>
        </p:nvSpPr>
        <p:spPr bwMode="auto">
          <a:xfrm>
            <a:off x="4572000" y="6237288"/>
            <a:ext cx="72072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dirty="0"/>
              <a:t>2022 г</a:t>
            </a:r>
          </a:p>
        </p:txBody>
      </p:sp>
      <p:sp>
        <p:nvSpPr>
          <p:cNvPr id="13327" name="Rectangle 16"/>
          <p:cNvSpPr>
            <a:spLocks noChangeArrowheads="1"/>
          </p:cNvSpPr>
          <p:nvPr/>
        </p:nvSpPr>
        <p:spPr bwMode="auto">
          <a:xfrm>
            <a:off x="3492500" y="6237288"/>
            <a:ext cx="72072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dirty="0"/>
              <a:t>2018 г</a:t>
            </a:r>
          </a:p>
        </p:txBody>
      </p:sp>
      <p:sp>
        <p:nvSpPr>
          <p:cNvPr id="13328" name="Rectangle 17"/>
          <p:cNvSpPr>
            <a:spLocks noChangeArrowheads="1"/>
          </p:cNvSpPr>
          <p:nvPr/>
        </p:nvSpPr>
        <p:spPr bwMode="auto">
          <a:xfrm>
            <a:off x="5651500" y="6237288"/>
            <a:ext cx="72072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dirty="0"/>
              <a:t>2026 г</a:t>
            </a:r>
          </a:p>
        </p:txBody>
      </p:sp>
      <p:sp>
        <p:nvSpPr>
          <p:cNvPr id="13329" name="Rectangle 18"/>
          <p:cNvSpPr>
            <a:spLocks noChangeArrowheads="1"/>
          </p:cNvSpPr>
          <p:nvPr/>
        </p:nvSpPr>
        <p:spPr bwMode="auto">
          <a:xfrm>
            <a:off x="6804025" y="6237288"/>
            <a:ext cx="72072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dirty="0"/>
              <a:t>2030 г</a:t>
            </a:r>
          </a:p>
        </p:txBody>
      </p:sp>
      <p:sp>
        <p:nvSpPr>
          <p:cNvPr id="13330" name="Rectangle 19"/>
          <p:cNvSpPr>
            <a:spLocks noChangeArrowheads="1"/>
          </p:cNvSpPr>
          <p:nvPr/>
        </p:nvSpPr>
        <p:spPr bwMode="auto">
          <a:xfrm rot="-5400000">
            <a:off x="-360363" y="3752851"/>
            <a:ext cx="432117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600" b="1" dirty="0"/>
              <a:t>Загрязненность сточных вод</a:t>
            </a:r>
          </a:p>
        </p:txBody>
      </p:sp>
      <p:sp>
        <p:nvSpPr>
          <p:cNvPr id="42003" name="Line 21"/>
          <p:cNvSpPr>
            <a:spLocks noChangeShapeType="1"/>
          </p:cNvSpPr>
          <p:nvPr/>
        </p:nvSpPr>
        <p:spPr bwMode="auto">
          <a:xfrm>
            <a:off x="3203575" y="2276475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eaLnBrk="0" hangingPunct="0">
              <a:defRPr/>
            </a:pP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</a:endParaRPr>
          </a:p>
        </p:txBody>
      </p:sp>
      <p:sp>
        <p:nvSpPr>
          <p:cNvPr id="42004" name="Line 22"/>
          <p:cNvSpPr>
            <a:spLocks noChangeShapeType="1"/>
          </p:cNvSpPr>
          <p:nvPr/>
        </p:nvSpPr>
        <p:spPr bwMode="auto">
          <a:xfrm>
            <a:off x="3203575" y="2276475"/>
            <a:ext cx="28813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>
              <a:defRPr/>
            </a:pP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</a:endParaRPr>
          </a:p>
        </p:txBody>
      </p:sp>
      <p:sp>
        <p:nvSpPr>
          <p:cNvPr id="42005" name="Line 23"/>
          <p:cNvSpPr>
            <a:spLocks noChangeShapeType="1"/>
          </p:cNvSpPr>
          <p:nvPr/>
        </p:nvSpPr>
        <p:spPr bwMode="auto">
          <a:xfrm>
            <a:off x="4284663" y="3068638"/>
            <a:ext cx="0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eaLnBrk="0" hangingPunct="0">
              <a:defRPr/>
            </a:pP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</a:endParaRPr>
          </a:p>
        </p:txBody>
      </p:sp>
      <p:sp>
        <p:nvSpPr>
          <p:cNvPr id="42006" name="Line 24"/>
          <p:cNvSpPr>
            <a:spLocks noChangeShapeType="1"/>
          </p:cNvSpPr>
          <p:nvPr/>
        </p:nvSpPr>
        <p:spPr bwMode="auto">
          <a:xfrm>
            <a:off x="4284663" y="3068638"/>
            <a:ext cx="28797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>
              <a:defRPr/>
            </a:pP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</a:endParaRPr>
          </a:p>
        </p:txBody>
      </p:sp>
      <p:sp>
        <p:nvSpPr>
          <p:cNvPr id="42007" name="Line 25"/>
          <p:cNvSpPr>
            <a:spLocks noChangeShapeType="1"/>
          </p:cNvSpPr>
          <p:nvPr/>
        </p:nvSpPr>
        <p:spPr bwMode="auto">
          <a:xfrm>
            <a:off x="5219700" y="4005263"/>
            <a:ext cx="0" cy="5032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eaLnBrk="0" hangingPunct="0">
              <a:defRPr/>
            </a:pP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</a:endParaRPr>
          </a:p>
        </p:txBody>
      </p:sp>
      <p:sp>
        <p:nvSpPr>
          <p:cNvPr id="42008" name="Line 26"/>
          <p:cNvSpPr>
            <a:spLocks noChangeShapeType="1"/>
          </p:cNvSpPr>
          <p:nvPr/>
        </p:nvSpPr>
        <p:spPr bwMode="auto">
          <a:xfrm>
            <a:off x="5219700" y="4005263"/>
            <a:ext cx="18732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>
              <a:defRPr/>
            </a:pP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</a:endParaRPr>
          </a:p>
        </p:txBody>
      </p:sp>
      <p:sp>
        <p:nvSpPr>
          <p:cNvPr id="13337" name="Rectangle 27"/>
          <p:cNvSpPr>
            <a:spLocks noChangeArrowheads="1"/>
          </p:cNvSpPr>
          <p:nvPr/>
        </p:nvSpPr>
        <p:spPr bwMode="auto">
          <a:xfrm>
            <a:off x="3419475" y="1844675"/>
            <a:ext cx="2736850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600" dirty="0"/>
              <a:t>Полная биологическая очистка</a:t>
            </a:r>
          </a:p>
        </p:txBody>
      </p:sp>
      <p:sp>
        <p:nvSpPr>
          <p:cNvPr id="13338" name="Rectangle 28"/>
          <p:cNvSpPr>
            <a:spLocks noChangeArrowheads="1"/>
          </p:cNvSpPr>
          <p:nvPr/>
        </p:nvSpPr>
        <p:spPr bwMode="auto">
          <a:xfrm>
            <a:off x="4356100" y="2636838"/>
            <a:ext cx="2808288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600" dirty="0"/>
              <a:t>Глубокая биологическая очистка</a:t>
            </a:r>
          </a:p>
        </p:txBody>
      </p:sp>
      <p:sp>
        <p:nvSpPr>
          <p:cNvPr id="13339" name="Rectangle 29"/>
          <p:cNvSpPr>
            <a:spLocks noChangeArrowheads="1"/>
          </p:cNvSpPr>
          <p:nvPr/>
        </p:nvSpPr>
        <p:spPr bwMode="auto">
          <a:xfrm>
            <a:off x="5003800" y="3716338"/>
            <a:ext cx="2016125" cy="217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600" dirty="0"/>
              <a:t>Удаление </a:t>
            </a:r>
            <a:r>
              <a:rPr lang="en-US" sz="1600" dirty="0"/>
              <a:t>N, P</a:t>
            </a:r>
            <a:endParaRPr lang="ru-RU" sz="1600" dirty="0"/>
          </a:p>
        </p:txBody>
      </p:sp>
      <p:sp>
        <p:nvSpPr>
          <p:cNvPr id="42012" name="Line 30"/>
          <p:cNvSpPr>
            <a:spLocks noChangeShapeType="1"/>
          </p:cNvSpPr>
          <p:nvPr/>
        </p:nvSpPr>
        <p:spPr bwMode="auto">
          <a:xfrm>
            <a:off x="6156325" y="479742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eaLnBrk="0" hangingPunct="0">
              <a:defRPr/>
            </a:pP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</a:endParaRPr>
          </a:p>
        </p:txBody>
      </p:sp>
      <p:sp>
        <p:nvSpPr>
          <p:cNvPr id="42013" name="Line 31"/>
          <p:cNvSpPr>
            <a:spLocks noChangeShapeType="1"/>
          </p:cNvSpPr>
          <p:nvPr/>
        </p:nvSpPr>
        <p:spPr bwMode="auto">
          <a:xfrm>
            <a:off x="6156325" y="4797425"/>
            <a:ext cx="22320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>
              <a:defRPr/>
            </a:pP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</a:endParaRPr>
          </a:p>
        </p:txBody>
      </p:sp>
      <p:sp>
        <p:nvSpPr>
          <p:cNvPr id="13342" name="Rectangle 32"/>
          <p:cNvSpPr>
            <a:spLocks noChangeArrowheads="1"/>
          </p:cNvSpPr>
          <p:nvPr/>
        </p:nvSpPr>
        <p:spPr bwMode="auto">
          <a:xfrm>
            <a:off x="6227763" y="4437063"/>
            <a:ext cx="2160587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600" dirty="0"/>
              <a:t>Удаление </a:t>
            </a:r>
            <a:r>
              <a:rPr lang="en-US" sz="1600" dirty="0"/>
              <a:t> N, P, </a:t>
            </a:r>
            <a:r>
              <a:rPr lang="ru-RU" sz="1600" dirty="0"/>
              <a:t>фильтрация</a:t>
            </a:r>
          </a:p>
        </p:txBody>
      </p:sp>
      <p:sp>
        <p:nvSpPr>
          <p:cNvPr id="42015" name="Line 33"/>
          <p:cNvSpPr>
            <a:spLocks noChangeShapeType="1"/>
          </p:cNvSpPr>
          <p:nvPr/>
        </p:nvSpPr>
        <p:spPr bwMode="auto">
          <a:xfrm>
            <a:off x="7164388" y="5373688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eaLnBrk="0" hangingPunct="0">
              <a:defRPr/>
            </a:pP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</a:endParaRPr>
          </a:p>
        </p:txBody>
      </p:sp>
      <p:sp>
        <p:nvSpPr>
          <p:cNvPr id="42016" name="Line 34"/>
          <p:cNvSpPr>
            <a:spLocks noChangeShapeType="1"/>
          </p:cNvSpPr>
          <p:nvPr/>
        </p:nvSpPr>
        <p:spPr bwMode="auto">
          <a:xfrm>
            <a:off x="7164388" y="5373688"/>
            <a:ext cx="17287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>
              <a:defRPr/>
            </a:pP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</a:endParaRPr>
          </a:p>
        </p:txBody>
      </p:sp>
      <p:sp>
        <p:nvSpPr>
          <p:cNvPr id="13345" name="Rectangle 35"/>
          <p:cNvSpPr>
            <a:spLocks noChangeArrowheads="1"/>
          </p:cNvSpPr>
          <p:nvPr/>
        </p:nvSpPr>
        <p:spPr bwMode="auto">
          <a:xfrm>
            <a:off x="6588125" y="4868863"/>
            <a:ext cx="255587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600" dirty="0"/>
              <a:t>Глубокое удаление </a:t>
            </a:r>
            <a:r>
              <a:rPr lang="en-US" sz="1600" dirty="0"/>
              <a:t>N, P</a:t>
            </a:r>
          </a:p>
          <a:p>
            <a:pPr algn="ctr"/>
            <a:r>
              <a:rPr lang="ru-RU" sz="1600" dirty="0"/>
              <a:t>фильтрация</a:t>
            </a:r>
          </a:p>
        </p:txBody>
      </p:sp>
      <p:sp>
        <p:nvSpPr>
          <p:cNvPr id="42018" name="Line 36"/>
          <p:cNvSpPr>
            <a:spLocks noChangeShapeType="1"/>
          </p:cNvSpPr>
          <p:nvPr/>
        </p:nvSpPr>
        <p:spPr bwMode="auto">
          <a:xfrm>
            <a:off x="2627313" y="2708275"/>
            <a:ext cx="0" cy="3384550"/>
          </a:xfrm>
          <a:prstGeom prst="line">
            <a:avLst/>
          </a:prstGeom>
          <a:noFill/>
          <a:ln w="9525">
            <a:solidFill>
              <a:schemeClr val="accent2"/>
            </a:solidFill>
            <a:prstDash val="lgDash"/>
            <a:round/>
            <a:headEnd/>
            <a:tailEnd/>
          </a:ln>
        </p:spPr>
        <p:txBody>
          <a:bodyPr/>
          <a:lstStyle/>
          <a:p>
            <a:pPr eaLnBrk="0" hangingPunct="0">
              <a:defRPr/>
            </a:pP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</a:endParaRPr>
          </a:p>
        </p:txBody>
      </p:sp>
      <p:sp>
        <p:nvSpPr>
          <p:cNvPr id="42019" name="Line 37"/>
          <p:cNvSpPr>
            <a:spLocks noChangeShapeType="1"/>
          </p:cNvSpPr>
          <p:nvPr/>
        </p:nvSpPr>
        <p:spPr bwMode="auto">
          <a:xfrm>
            <a:off x="3708400" y="3573463"/>
            <a:ext cx="0" cy="2592387"/>
          </a:xfrm>
          <a:prstGeom prst="line">
            <a:avLst/>
          </a:prstGeom>
          <a:noFill/>
          <a:ln w="9525">
            <a:solidFill>
              <a:schemeClr val="accent2"/>
            </a:solidFill>
            <a:prstDash val="lgDash"/>
            <a:round/>
            <a:headEnd/>
            <a:tailEnd/>
          </a:ln>
        </p:spPr>
        <p:txBody>
          <a:bodyPr/>
          <a:lstStyle/>
          <a:p>
            <a:pPr eaLnBrk="0" hangingPunct="0">
              <a:defRPr/>
            </a:pP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</a:endParaRPr>
          </a:p>
        </p:txBody>
      </p:sp>
      <p:sp>
        <p:nvSpPr>
          <p:cNvPr id="42020" name="Line 38"/>
          <p:cNvSpPr>
            <a:spLocks noChangeShapeType="1"/>
          </p:cNvSpPr>
          <p:nvPr/>
        </p:nvSpPr>
        <p:spPr bwMode="auto">
          <a:xfrm>
            <a:off x="4787900" y="4508500"/>
            <a:ext cx="0" cy="1657350"/>
          </a:xfrm>
          <a:prstGeom prst="line">
            <a:avLst/>
          </a:prstGeom>
          <a:noFill/>
          <a:ln w="9525">
            <a:solidFill>
              <a:schemeClr val="accent2"/>
            </a:solidFill>
            <a:prstDash val="lgDash"/>
            <a:round/>
            <a:headEnd/>
            <a:tailEnd/>
          </a:ln>
        </p:spPr>
        <p:txBody>
          <a:bodyPr/>
          <a:lstStyle/>
          <a:p>
            <a:pPr eaLnBrk="0" hangingPunct="0">
              <a:defRPr/>
            </a:pP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</a:endParaRPr>
          </a:p>
        </p:txBody>
      </p:sp>
      <p:sp>
        <p:nvSpPr>
          <p:cNvPr id="42021" name="Line 39"/>
          <p:cNvSpPr>
            <a:spLocks noChangeShapeType="1"/>
          </p:cNvSpPr>
          <p:nvPr/>
        </p:nvSpPr>
        <p:spPr bwMode="auto">
          <a:xfrm>
            <a:off x="5867400" y="5157788"/>
            <a:ext cx="0" cy="1008062"/>
          </a:xfrm>
          <a:prstGeom prst="line">
            <a:avLst/>
          </a:prstGeom>
          <a:noFill/>
          <a:ln w="9525">
            <a:solidFill>
              <a:schemeClr val="accent2"/>
            </a:solidFill>
            <a:prstDash val="lgDash"/>
            <a:round/>
            <a:headEnd/>
            <a:tailEnd/>
          </a:ln>
        </p:spPr>
        <p:txBody>
          <a:bodyPr/>
          <a:lstStyle/>
          <a:p>
            <a:pPr eaLnBrk="0" hangingPunct="0">
              <a:defRPr/>
            </a:pP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</a:endParaRPr>
          </a:p>
        </p:txBody>
      </p:sp>
      <p:sp>
        <p:nvSpPr>
          <p:cNvPr id="42022" name="Line 40"/>
          <p:cNvSpPr>
            <a:spLocks noChangeShapeType="1"/>
          </p:cNvSpPr>
          <p:nvPr/>
        </p:nvSpPr>
        <p:spPr bwMode="auto">
          <a:xfrm>
            <a:off x="6948488" y="5589588"/>
            <a:ext cx="0" cy="503237"/>
          </a:xfrm>
          <a:prstGeom prst="line">
            <a:avLst/>
          </a:prstGeom>
          <a:noFill/>
          <a:ln w="9525">
            <a:solidFill>
              <a:schemeClr val="accent2"/>
            </a:solidFill>
            <a:prstDash val="lgDash"/>
            <a:round/>
            <a:headEnd/>
            <a:tailEnd/>
          </a:ln>
        </p:spPr>
        <p:txBody>
          <a:bodyPr/>
          <a:lstStyle/>
          <a:p>
            <a:pPr eaLnBrk="0" hangingPunct="0">
              <a:defRPr/>
            </a:pP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</a:endParaRPr>
          </a:p>
        </p:txBody>
      </p:sp>
      <p:sp>
        <p:nvSpPr>
          <p:cNvPr id="42023" name="Line 41"/>
          <p:cNvSpPr>
            <a:spLocks noChangeShapeType="1"/>
          </p:cNvSpPr>
          <p:nvPr/>
        </p:nvSpPr>
        <p:spPr bwMode="auto">
          <a:xfrm flipH="1">
            <a:off x="1547813" y="4508500"/>
            <a:ext cx="3240087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Dot"/>
            <a:round/>
            <a:headEnd/>
            <a:tailEnd/>
          </a:ln>
        </p:spPr>
        <p:txBody>
          <a:bodyPr/>
          <a:lstStyle/>
          <a:p>
            <a:pPr eaLnBrk="0" hangingPunct="0">
              <a:defRPr/>
            </a:pP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</a:endParaRPr>
          </a:p>
        </p:txBody>
      </p:sp>
      <p:sp>
        <p:nvSpPr>
          <p:cNvPr id="42024" name="Line 42"/>
          <p:cNvSpPr>
            <a:spLocks noChangeShapeType="1"/>
          </p:cNvSpPr>
          <p:nvPr/>
        </p:nvSpPr>
        <p:spPr bwMode="auto">
          <a:xfrm flipH="1">
            <a:off x="1547813" y="5157788"/>
            <a:ext cx="4319587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Dot"/>
            <a:round/>
            <a:headEnd/>
            <a:tailEnd/>
          </a:ln>
        </p:spPr>
        <p:txBody>
          <a:bodyPr/>
          <a:lstStyle/>
          <a:p>
            <a:pPr eaLnBrk="0" hangingPunct="0">
              <a:defRPr/>
            </a:pP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</a:endParaRPr>
          </a:p>
        </p:txBody>
      </p:sp>
      <p:sp>
        <p:nvSpPr>
          <p:cNvPr id="42025" name="Line 43"/>
          <p:cNvSpPr>
            <a:spLocks noChangeShapeType="1"/>
          </p:cNvSpPr>
          <p:nvPr/>
        </p:nvSpPr>
        <p:spPr bwMode="auto">
          <a:xfrm flipH="1">
            <a:off x="1547813" y="5589588"/>
            <a:ext cx="540067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Dot"/>
            <a:round/>
            <a:headEnd/>
            <a:tailEnd/>
          </a:ln>
        </p:spPr>
        <p:txBody>
          <a:bodyPr/>
          <a:lstStyle/>
          <a:p>
            <a:pPr eaLnBrk="0" hangingPunct="0">
              <a:defRPr/>
            </a:pP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</a:endParaRPr>
          </a:p>
        </p:txBody>
      </p:sp>
      <p:sp>
        <p:nvSpPr>
          <p:cNvPr id="13354" name="Rectangle 44"/>
          <p:cNvSpPr>
            <a:spLocks noChangeArrowheads="1"/>
          </p:cNvSpPr>
          <p:nvPr/>
        </p:nvSpPr>
        <p:spPr bwMode="auto">
          <a:xfrm>
            <a:off x="0" y="3860800"/>
            <a:ext cx="1476375" cy="576263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200" dirty="0"/>
              <a:t>Водные объекты</a:t>
            </a:r>
          </a:p>
          <a:p>
            <a:pPr algn="ctr"/>
            <a:r>
              <a:rPr lang="ru-RU" sz="1200" dirty="0"/>
              <a:t>с интенсивным</a:t>
            </a:r>
          </a:p>
          <a:p>
            <a:pPr algn="ctr"/>
            <a:r>
              <a:rPr lang="ru-RU" sz="1200" dirty="0"/>
              <a:t>водообменом</a:t>
            </a:r>
          </a:p>
        </p:txBody>
      </p:sp>
      <p:sp>
        <p:nvSpPr>
          <p:cNvPr id="42027" name="Line 45"/>
          <p:cNvSpPr>
            <a:spLocks noChangeShapeType="1"/>
          </p:cNvSpPr>
          <p:nvPr/>
        </p:nvSpPr>
        <p:spPr bwMode="auto">
          <a:xfrm>
            <a:off x="179388" y="4508500"/>
            <a:ext cx="14398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>
              <a:defRPr/>
            </a:pP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</a:endParaRPr>
          </a:p>
        </p:txBody>
      </p:sp>
      <p:sp>
        <p:nvSpPr>
          <p:cNvPr id="42028" name="Line 46"/>
          <p:cNvSpPr>
            <a:spLocks noChangeShapeType="1"/>
          </p:cNvSpPr>
          <p:nvPr/>
        </p:nvSpPr>
        <p:spPr bwMode="auto">
          <a:xfrm>
            <a:off x="179388" y="4508500"/>
            <a:ext cx="1368425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pPr eaLnBrk="0" hangingPunct="0">
              <a:defRPr/>
            </a:pP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</a:endParaRPr>
          </a:p>
        </p:txBody>
      </p:sp>
      <p:sp>
        <p:nvSpPr>
          <p:cNvPr id="42029" name="Line 47"/>
          <p:cNvSpPr>
            <a:spLocks noChangeShapeType="1"/>
          </p:cNvSpPr>
          <p:nvPr/>
        </p:nvSpPr>
        <p:spPr bwMode="auto">
          <a:xfrm>
            <a:off x="179388" y="5157788"/>
            <a:ext cx="1368425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pPr eaLnBrk="0" hangingPunct="0">
              <a:defRPr/>
            </a:pP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</a:endParaRPr>
          </a:p>
        </p:txBody>
      </p:sp>
      <p:sp>
        <p:nvSpPr>
          <p:cNvPr id="13358" name="Rectangle 48"/>
          <p:cNvSpPr>
            <a:spLocks noChangeArrowheads="1"/>
          </p:cNvSpPr>
          <p:nvPr/>
        </p:nvSpPr>
        <p:spPr bwMode="auto">
          <a:xfrm>
            <a:off x="179388" y="4652963"/>
            <a:ext cx="1223962" cy="504825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200" dirty="0"/>
              <a:t>Прочие водные </a:t>
            </a:r>
          </a:p>
          <a:p>
            <a:pPr algn="ctr"/>
            <a:r>
              <a:rPr lang="ru-RU" sz="1200" dirty="0"/>
              <a:t>объекты</a:t>
            </a:r>
          </a:p>
        </p:txBody>
      </p:sp>
      <p:sp>
        <p:nvSpPr>
          <p:cNvPr id="42031" name="Line 49"/>
          <p:cNvSpPr>
            <a:spLocks noChangeShapeType="1"/>
          </p:cNvSpPr>
          <p:nvPr/>
        </p:nvSpPr>
        <p:spPr bwMode="auto">
          <a:xfrm>
            <a:off x="179388" y="5589588"/>
            <a:ext cx="1368425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pPr eaLnBrk="0" hangingPunct="0">
              <a:defRPr/>
            </a:pP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</a:endParaRPr>
          </a:p>
        </p:txBody>
      </p:sp>
      <p:sp>
        <p:nvSpPr>
          <p:cNvPr id="13360" name="Rectangle 50"/>
          <p:cNvSpPr>
            <a:spLocks noChangeArrowheads="1"/>
          </p:cNvSpPr>
          <p:nvPr/>
        </p:nvSpPr>
        <p:spPr bwMode="auto">
          <a:xfrm>
            <a:off x="0" y="5661024"/>
            <a:ext cx="1547813" cy="576287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200" dirty="0"/>
              <a:t>Водные объекты,</a:t>
            </a:r>
          </a:p>
          <a:p>
            <a:pPr algn="ctr"/>
            <a:r>
              <a:rPr lang="ru-RU" sz="1200" dirty="0"/>
              <a:t>склонные к</a:t>
            </a:r>
          </a:p>
          <a:p>
            <a:pPr algn="ctr"/>
            <a:r>
              <a:rPr lang="ru-RU" sz="1200" dirty="0"/>
              <a:t>эвтрофикации</a:t>
            </a:r>
          </a:p>
        </p:txBody>
      </p:sp>
      <p:sp>
        <p:nvSpPr>
          <p:cNvPr id="13361" name="Rectangle 51"/>
          <p:cNvSpPr>
            <a:spLocks noChangeArrowheads="1"/>
          </p:cNvSpPr>
          <p:nvPr/>
        </p:nvSpPr>
        <p:spPr bwMode="auto">
          <a:xfrm>
            <a:off x="8243888" y="6308725"/>
            <a:ext cx="720725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 dirty="0"/>
              <a:t>Год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88640"/>
            <a:ext cx="9144000" cy="459432"/>
          </a:xfrm>
        </p:spPr>
        <p:txBody>
          <a:bodyPr/>
          <a:lstStyle/>
          <a:p>
            <a:r>
              <a:rPr lang="ru-RU" sz="2400" b="1" dirty="0" smtClean="0">
                <a:solidFill>
                  <a:srgbClr val="0033CC"/>
                </a:solidFill>
              </a:rPr>
              <a:t>ФЗ «О водоснабжении и водоотведении</a:t>
            </a:r>
            <a:r>
              <a:rPr lang="ru-RU" sz="2000" b="1" dirty="0" smtClean="0">
                <a:solidFill>
                  <a:srgbClr val="0033CC"/>
                </a:solidFill>
              </a:rPr>
              <a:t>» </a:t>
            </a:r>
            <a:br>
              <a:rPr lang="ru-RU" sz="2000" b="1" dirty="0" smtClean="0">
                <a:solidFill>
                  <a:srgbClr val="0033CC"/>
                </a:solidFill>
              </a:rPr>
            </a:br>
            <a:endParaRPr lang="ru-RU" sz="1800" dirty="0">
              <a:solidFill>
                <a:srgbClr val="0033CC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39552" y="764704"/>
            <a:ext cx="3312368" cy="86409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4"/>
                </a:solidFill>
              </a:rPr>
              <a:t>Вступление в силу  положений о природопользовании (гл.5)</a:t>
            </a:r>
            <a:endParaRPr lang="ru-RU" dirty="0">
              <a:solidFill>
                <a:schemeClr val="accent4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932040" y="692696"/>
            <a:ext cx="3888432" cy="93610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4"/>
                </a:solidFill>
              </a:rPr>
              <a:t>Вступление в силу  положений о схемах в/снабжения и в/отведения (ч.2, ст.40)</a:t>
            </a:r>
            <a:endParaRPr lang="ru-RU" dirty="0">
              <a:solidFill>
                <a:schemeClr val="accent4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259632" y="1772816"/>
            <a:ext cx="1944216" cy="3600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4"/>
                </a:solidFill>
              </a:rPr>
              <a:t>01.01.2014 г.</a:t>
            </a:r>
            <a:endParaRPr lang="ru-RU" dirty="0">
              <a:solidFill>
                <a:schemeClr val="accent4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012160" y="1772816"/>
            <a:ext cx="1944216" cy="3600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4"/>
                </a:solidFill>
              </a:rPr>
              <a:t>01.01.2014 г.</a:t>
            </a:r>
            <a:endParaRPr lang="ru-RU" dirty="0">
              <a:solidFill>
                <a:schemeClr val="accent4"/>
              </a:solidFill>
            </a:endParaRPr>
          </a:p>
        </p:txBody>
      </p:sp>
      <p:sp>
        <p:nvSpPr>
          <p:cNvPr id="12" name="Rectangle 3"/>
          <p:cNvSpPr>
            <a:spLocks noChangeArrowheads="1"/>
          </p:cNvSpPr>
          <p:nvPr/>
        </p:nvSpPr>
        <p:spPr bwMode="auto">
          <a:xfrm>
            <a:off x="395536" y="2492896"/>
            <a:ext cx="3816350" cy="432048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accent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 b="1" dirty="0">
              <a:solidFill>
                <a:srgbClr val="800000"/>
              </a:solidFill>
            </a:endParaRPr>
          </a:p>
          <a:p>
            <a:r>
              <a:rPr lang="ru-RU" b="1" dirty="0">
                <a:solidFill>
                  <a:srgbClr val="0033CC"/>
                </a:solidFill>
              </a:rPr>
              <a:t>Регулирует отношения в сфере</a:t>
            </a:r>
          </a:p>
          <a:p>
            <a:r>
              <a:rPr lang="ru-RU" b="1" dirty="0">
                <a:solidFill>
                  <a:srgbClr val="0033CC"/>
                </a:solidFill>
              </a:rPr>
              <a:t> </a:t>
            </a:r>
          </a:p>
        </p:txBody>
      </p:sp>
      <p:sp>
        <p:nvSpPr>
          <p:cNvPr id="13" name="Rectangle 5"/>
          <p:cNvSpPr>
            <a:spLocks noChangeArrowheads="1"/>
          </p:cNvSpPr>
          <p:nvPr/>
        </p:nvSpPr>
        <p:spPr bwMode="auto">
          <a:xfrm>
            <a:off x="251520" y="3429000"/>
            <a:ext cx="3024187" cy="431800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20000"/>
                  <a:lumOff val="80000"/>
                </a:schemeClr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2700000" scaled="0"/>
            <a:tileRect/>
          </a:gradFill>
          <a:ln w="9525">
            <a:solidFill>
              <a:srgbClr val="00206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dirty="0"/>
              <a:t>Имущественные</a:t>
            </a:r>
          </a:p>
        </p:txBody>
      </p:sp>
      <p:sp>
        <p:nvSpPr>
          <p:cNvPr id="14" name="Rectangle 6"/>
          <p:cNvSpPr>
            <a:spLocks noChangeArrowheads="1"/>
          </p:cNvSpPr>
          <p:nvPr/>
        </p:nvSpPr>
        <p:spPr bwMode="auto">
          <a:xfrm>
            <a:off x="251520" y="3933056"/>
            <a:ext cx="3024187" cy="504056"/>
          </a:xfrm>
          <a:prstGeom prst="rect">
            <a:avLst/>
          </a:prstGeom>
          <a:gradFill flip="none" rotWithShape="1">
            <a:gsLst>
              <a:gs pos="0">
                <a:srgbClr val="F9FFEF">
                  <a:shade val="30000"/>
                  <a:satMod val="115000"/>
                </a:srgbClr>
              </a:gs>
              <a:gs pos="50000">
                <a:srgbClr val="F9FFEF">
                  <a:shade val="67500"/>
                  <a:satMod val="115000"/>
                </a:srgbClr>
              </a:gs>
              <a:gs pos="100000">
                <a:srgbClr val="F9FFEF">
                  <a:shade val="100000"/>
                  <a:satMod val="115000"/>
                </a:srgbClr>
              </a:gs>
            </a:gsLst>
            <a:lin ang="18900000" scaled="1"/>
            <a:tileRect/>
          </a:gradFill>
          <a:ln w="9525">
            <a:solidFill>
              <a:srgbClr val="00206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dirty="0"/>
              <a:t>Экономические</a:t>
            </a:r>
          </a:p>
        </p:txBody>
      </p:sp>
      <p:sp>
        <p:nvSpPr>
          <p:cNvPr id="15" name="Rectangle 7"/>
          <p:cNvSpPr>
            <a:spLocks noChangeArrowheads="1"/>
          </p:cNvSpPr>
          <p:nvPr/>
        </p:nvSpPr>
        <p:spPr bwMode="auto">
          <a:xfrm>
            <a:off x="251520" y="4509120"/>
            <a:ext cx="3024187" cy="432048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90000"/>
                </a:schemeClr>
              </a:gs>
              <a:gs pos="50000">
                <a:srgbClr val="FFECE1">
                  <a:shade val="67500"/>
                  <a:satMod val="115000"/>
                </a:srgbClr>
              </a:gs>
              <a:gs pos="100000">
                <a:srgbClr val="FFECE1">
                  <a:shade val="100000"/>
                  <a:satMod val="115000"/>
                </a:srgbClr>
              </a:gs>
            </a:gsLst>
            <a:lin ang="18900000" scaled="1"/>
            <a:tileRect/>
          </a:gradFill>
          <a:ln w="9525">
            <a:solidFill>
              <a:srgbClr val="3333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dirty="0"/>
              <a:t>Договорные</a:t>
            </a:r>
          </a:p>
        </p:txBody>
      </p:sp>
      <p:sp>
        <p:nvSpPr>
          <p:cNvPr id="16" name="Rectangle 8"/>
          <p:cNvSpPr>
            <a:spLocks noChangeArrowheads="1"/>
          </p:cNvSpPr>
          <p:nvPr/>
        </p:nvSpPr>
        <p:spPr bwMode="auto">
          <a:xfrm>
            <a:off x="251520" y="5013176"/>
            <a:ext cx="3024187" cy="863600"/>
          </a:xfrm>
          <a:prstGeom prst="rect">
            <a:avLst/>
          </a:prstGeom>
          <a:gradFill flip="none" rotWithShape="1">
            <a:gsLst>
              <a:gs pos="0">
                <a:srgbClr val="CC99FF"/>
              </a:gs>
              <a:gs pos="50000">
                <a:srgbClr val="FFF7FF">
                  <a:shade val="67500"/>
                  <a:satMod val="115000"/>
                </a:srgbClr>
              </a:gs>
              <a:gs pos="100000">
                <a:srgbClr val="FFF7FF">
                  <a:shade val="100000"/>
                  <a:satMod val="115000"/>
                </a:srgbClr>
              </a:gs>
            </a:gsLst>
            <a:lin ang="18900000" scaled="1"/>
            <a:tileRect/>
          </a:gradFill>
          <a:ln w="9525">
            <a:solidFill>
              <a:srgbClr val="3333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dirty="0"/>
              <a:t>Полномочия органов</a:t>
            </a:r>
          </a:p>
          <a:p>
            <a:pPr algn="ctr"/>
            <a:r>
              <a:rPr lang="ru-RU" dirty="0"/>
              <a:t>государственной и </a:t>
            </a:r>
          </a:p>
          <a:p>
            <a:pPr algn="ctr"/>
            <a:r>
              <a:rPr lang="ru-RU" dirty="0"/>
              <a:t>муниципальной власти</a:t>
            </a:r>
          </a:p>
        </p:txBody>
      </p:sp>
      <p:sp>
        <p:nvSpPr>
          <p:cNvPr id="17" name="Rectangle 4"/>
          <p:cNvSpPr>
            <a:spLocks noChangeArrowheads="1"/>
          </p:cNvSpPr>
          <p:nvPr/>
        </p:nvSpPr>
        <p:spPr bwMode="auto">
          <a:xfrm>
            <a:off x="4932040" y="2276872"/>
            <a:ext cx="3960440" cy="1152128"/>
          </a:xfrm>
          <a:prstGeom prst="rect">
            <a:avLst/>
          </a:prstGeom>
          <a:solidFill>
            <a:schemeClr val="bg1"/>
          </a:solidFill>
          <a:ln w="9525">
            <a:solidFill>
              <a:srgbClr val="00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 sz="1400" b="1" dirty="0" smtClean="0"/>
          </a:p>
          <a:p>
            <a:r>
              <a:rPr lang="ru-RU" sz="1400" b="1" dirty="0" smtClean="0">
                <a:solidFill>
                  <a:srgbClr val="C00000"/>
                </a:solidFill>
              </a:rPr>
              <a:t>ГВС </a:t>
            </a:r>
            <a:r>
              <a:rPr lang="ru-RU" sz="1400" b="1" dirty="0" smtClean="0"/>
              <a:t>( Закрытые системы)</a:t>
            </a:r>
          </a:p>
          <a:p>
            <a:r>
              <a:rPr lang="ru-RU" sz="1400" b="1" dirty="0" smtClean="0"/>
              <a:t>Централизованные и нецентрализованные </a:t>
            </a:r>
          </a:p>
          <a:p>
            <a:r>
              <a:rPr lang="ru-RU" sz="1400" b="1" dirty="0" smtClean="0"/>
              <a:t>Системы:</a:t>
            </a:r>
          </a:p>
          <a:p>
            <a:pPr>
              <a:buFont typeface="Arial" pitchFamily="34" charset="0"/>
              <a:buChar char="•"/>
            </a:pPr>
            <a:r>
              <a:rPr lang="ru-RU" sz="1400" b="1" dirty="0" smtClean="0">
                <a:solidFill>
                  <a:srgbClr val="0033CC"/>
                </a:solidFill>
              </a:rPr>
              <a:t>ХВС</a:t>
            </a:r>
          </a:p>
          <a:p>
            <a:pPr>
              <a:buFont typeface="Arial" pitchFamily="34" charset="0"/>
              <a:buChar char="•"/>
            </a:pPr>
            <a:r>
              <a:rPr lang="ru-RU" sz="1400" b="1" dirty="0" smtClean="0">
                <a:solidFill>
                  <a:srgbClr val="008000"/>
                </a:solidFill>
              </a:rPr>
              <a:t>Водоотведения</a:t>
            </a:r>
          </a:p>
          <a:p>
            <a:pPr algn="ctr"/>
            <a:endParaRPr lang="ru-RU" sz="1400" b="1" dirty="0">
              <a:solidFill>
                <a:srgbClr val="00B050"/>
              </a:solidFill>
            </a:endParaRPr>
          </a:p>
        </p:txBody>
      </p:sp>
      <p:sp>
        <p:nvSpPr>
          <p:cNvPr id="18" name="Rectangle 5"/>
          <p:cNvSpPr>
            <a:spLocks noChangeArrowheads="1"/>
          </p:cNvSpPr>
          <p:nvPr/>
        </p:nvSpPr>
        <p:spPr bwMode="auto">
          <a:xfrm>
            <a:off x="4067944" y="3645024"/>
            <a:ext cx="4824536" cy="431800"/>
          </a:xfrm>
          <a:prstGeom prst="rect">
            <a:avLst/>
          </a:prstGeom>
          <a:solidFill>
            <a:srgbClr val="FF0000"/>
          </a:solidFill>
          <a:ln w="9525">
            <a:solidFill>
              <a:srgbClr val="FFCC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 dirty="0" smtClean="0">
                <a:solidFill>
                  <a:schemeClr val="accent3"/>
                </a:solidFill>
              </a:rPr>
              <a:t>Не регулирует</a:t>
            </a:r>
            <a:endParaRPr lang="ru-RU" b="1" dirty="0">
              <a:solidFill>
                <a:schemeClr val="accent3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4067944" y="4509120"/>
            <a:ext cx="1512168" cy="576064"/>
          </a:xfrm>
          <a:prstGeom prst="rect">
            <a:avLst/>
          </a:prstGeom>
          <a:solidFill>
            <a:srgbClr val="8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dirty="0" smtClean="0"/>
          </a:p>
          <a:p>
            <a:pPr>
              <a:buFont typeface="Arial" pitchFamily="34" charset="0"/>
              <a:buChar char="•"/>
            </a:pPr>
            <a:r>
              <a:rPr lang="ru-RU" sz="1400" dirty="0" smtClean="0"/>
              <a:t>  </a:t>
            </a:r>
            <a:r>
              <a:rPr lang="ru-RU" sz="1400" b="1" dirty="0" smtClean="0"/>
              <a:t>Забор воды</a:t>
            </a:r>
          </a:p>
          <a:p>
            <a:pPr>
              <a:buFont typeface="Arial" pitchFamily="34" charset="0"/>
              <a:buChar char="•"/>
            </a:pPr>
            <a:r>
              <a:rPr lang="ru-RU" sz="1400" b="1" dirty="0" smtClean="0"/>
              <a:t>  Сброс СВ</a:t>
            </a:r>
          </a:p>
          <a:p>
            <a:pPr algn="ctr"/>
            <a:endParaRPr lang="ru-RU" sz="1400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5868144" y="4509120"/>
            <a:ext cx="3096344" cy="576064"/>
          </a:xfrm>
          <a:prstGeom prst="rect">
            <a:avLst/>
          </a:prstGeom>
          <a:solidFill>
            <a:srgbClr val="8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/>
              <a:t>Требования к качеству и безопасности воды</a:t>
            </a:r>
            <a:endParaRPr lang="ru-RU" sz="1400" b="1" dirty="0"/>
          </a:p>
        </p:txBody>
      </p:sp>
      <p:sp>
        <p:nvSpPr>
          <p:cNvPr id="22" name="Стрелка вниз 21"/>
          <p:cNvSpPr/>
          <p:nvPr/>
        </p:nvSpPr>
        <p:spPr>
          <a:xfrm>
            <a:off x="4355976" y="4221088"/>
            <a:ext cx="792088" cy="216024"/>
          </a:xfrm>
          <a:prstGeom prst="downArrow">
            <a:avLst/>
          </a:prstGeom>
          <a:solidFill>
            <a:srgbClr val="8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3" name="Стрелка вниз 22"/>
          <p:cNvSpPr/>
          <p:nvPr/>
        </p:nvSpPr>
        <p:spPr>
          <a:xfrm>
            <a:off x="6156176" y="4221088"/>
            <a:ext cx="792088" cy="216024"/>
          </a:xfrm>
          <a:prstGeom prst="downArrow">
            <a:avLst/>
          </a:prstGeom>
          <a:solidFill>
            <a:srgbClr val="8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4" name="Стрелка вниз 23"/>
          <p:cNvSpPr/>
          <p:nvPr/>
        </p:nvSpPr>
        <p:spPr>
          <a:xfrm>
            <a:off x="7668344" y="4221088"/>
            <a:ext cx="792088" cy="216024"/>
          </a:xfrm>
          <a:prstGeom prst="downArrow">
            <a:avLst/>
          </a:prstGeom>
          <a:solidFill>
            <a:srgbClr val="8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6" name="Стрелка вниз 25"/>
          <p:cNvSpPr/>
          <p:nvPr/>
        </p:nvSpPr>
        <p:spPr>
          <a:xfrm>
            <a:off x="251520" y="3068960"/>
            <a:ext cx="1368152" cy="288032"/>
          </a:xfrm>
          <a:prstGeom prst="downArrow">
            <a:avLst/>
          </a:prstGeom>
          <a:blipFill>
            <a:blip r:embed="rId3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8" name="Стрелка вниз 27"/>
          <p:cNvSpPr/>
          <p:nvPr/>
        </p:nvSpPr>
        <p:spPr>
          <a:xfrm rot="16200000">
            <a:off x="3959932" y="2528900"/>
            <a:ext cx="1368152" cy="432048"/>
          </a:xfrm>
          <a:prstGeom prst="downArrow">
            <a:avLst/>
          </a:prstGeom>
          <a:blipFill>
            <a:blip r:embed="rId3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4644008" y="5373216"/>
            <a:ext cx="4320480" cy="1152128"/>
          </a:xfrm>
          <a:prstGeom prst="roundRect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rgbClr val="800000"/>
                </a:solidFill>
              </a:rPr>
              <a:t>С 01.01.2022 г. Использование централизованных открытых систем для нужд ГВС  не допускается </a:t>
            </a:r>
            <a:r>
              <a:rPr lang="ru-RU" sz="1200" b="1" dirty="0" smtClean="0">
                <a:solidFill>
                  <a:srgbClr val="800000"/>
                </a:solidFill>
              </a:rPr>
              <a:t>(В ред. ФЗ № 417-ФЗ</a:t>
            </a:r>
            <a:r>
              <a:rPr lang="ru-RU" sz="1600" b="1" dirty="0" smtClean="0">
                <a:solidFill>
                  <a:srgbClr val="800000"/>
                </a:solidFill>
              </a:rPr>
              <a:t>)</a:t>
            </a:r>
            <a:endParaRPr lang="ru-RU" sz="1600" b="1" dirty="0">
              <a:solidFill>
                <a:srgbClr val="800000"/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179512" y="5949280"/>
            <a:ext cx="4320480" cy="830997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rgbClr val="FF0000"/>
            </a:solidFill>
            <a:prstDash val="dash"/>
          </a:ln>
        </p:spPr>
        <p:txBody>
          <a:bodyPr wrap="square">
            <a:spAutoFit/>
          </a:bodyPr>
          <a:lstStyle/>
          <a:p>
            <a:r>
              <a:rPr lang="ru-RU" sz="1600" b="1" i="1" u="sng" dirty="0" smtClean="0">
                <a:solidFill>
                  <a:srgbClr val="0033CC"/>
                </a:solidFill>
                <a:uFill>
                  <a:solidFill>
                    <a:srgbClr val="FF0000"/>
                  </a:solidFill>
                </a:uFill>
              </a:rPr>
              <a:t>Поправка ст.1</a:t>
            </a:r>
            <a:r>
              <a:rPr lang="ru-RU" sz="1600" b="1" i="1" u="sng" dirty="0" smtClean="0">
                <a:uFill>
                  <a:solidFill>
                    <a:srgbClr val="FF0000"/>
                  </a:solidFill>
                </a:uFill>
              </a:rPr>
              <a:t>:</a:t>
            </a:r>
          </a:p>
          <a:p>
            <a:r>
              <a:rPr lang="ru-RU" sz="1600" b="1" i="1" dirty="0" smtClean="0">
                <a:solidFill>
                  <a:srgbClr val="C00000"/>
                </a:solidFill>
                <a:uFill>
                  <a:solidFill>
                    <a:srgbClr val="FF0000"/>
                  </a:solidFill>
                </a:uFill>
              </a:rPr>
              <a:t>также особенности сброса в водные объекты сточных вод организациями</a:t>
            </a:r>
            <a:endParaRPr lang="ru-RU" sz="1600" b="1" i="1" dirty="0">
              <a:solidFill>
                <a:srgbClr val="C00000"/>
              </a:solidFill>
              <a:uFill>
                <a:solidFill>
                  <a:srgbClr val="FF0000"/>
                </a:solidFill>
              </a:u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ru-RU" sz="2400" b="1" dirty="0" smtClean="0">
                <a:solidFill>
                  <a:srgbClr val="000099"/>
                </a:solidFill>
                <a:latin typeface="Verdana" pitchFamily="34" charset="0"/>
              </a:rPr>
              <a:t>План подготовки проектов нормативных правовых актов, необходимых для реализации 416-ФЗ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323528" y="260648"/>
          <a:ext cx="8568951" cy="62179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888432"/>
                <a:gridCol w="2016224"/>
                <a:gridCol w="1080120"/>
                <a:gridCol w="1584175"/>
              </a:tblGrid>
              <a:tr h="72008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Наименование нормативного акта</a:t>
                      </a:r>
                      <a:endParaRPr lang="ru-RU" dirty="0"/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Ответственные исполнители</a:t>
                      </a:r>
                      <a:endParaRPr lang="ru-RU" dirty="0"/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Срок реали</a:t>
                      </a:r>
                    </a:p>
                    <a:p>
                      <a:pPr algn="ctr"/>
                      <a:r>
                        <a:rPr lang="ru-RU" dirty="0" smtClean="0"/>
                        <a:t>зации</a:t>
                      </a:r>
                      <a:endParaRPr lang="ru-RU" dirty="0"/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Стадия исполнения</a:t>
                      </a:r>
                      <a:endParaRPr lang="ru-RU" dirty="0"/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</a:tr>
              <a:tr h="779578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Об утверждении Правил</a:t>
                      </a:r>
                      <a:r>
                        <a:rPr lang="ru-RU" sz="1200" baseline="0" dirty="0" smtClean="0"/>
                        <a:t> холодного водоснабжения и водоотведения и типовых договоров холодного водоснабжения и водоотведения, единого договора холодного водоснабжения и водоотведении, типовых договоров о транспортировке холодной воды, о транспортировке сточных вод, о подключении к централизованным системам холодного водоснабжения.</a:t>
                      </a:r>
                      <a:endParaRPr lang="ru-RU" sz="1200" dirty="0"/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err="1" smtClean="0"/>
                        <a:t>Минрегион</a:t>
                      </a:r>
                      <a:r>
                        <a:rPr lang="ru-RU" sz="1200" dirty="0" smtClean="0"/>
                        <a:t> </a:t>
                      </a:r>
                    </a:p>
                    <a:p>
                      <a:r>
                        <a:rPr lang="ru-RU" sz="1200" dirty="0" err="1" smtClean="0"/>
                        <a:t>Минздравсоцразвития</a:t>
                      </a:r>
                      <a:r>
                        <a:rPr lang="ru-RU" sz="1200" baseline="0" dirty="0" smtClean="0"/>
                        <a:t> </a:t>
                      </a:r>
                    </a:p>
                    <a:p>
                      <a:r>
                        <a:rPr lang="ru-RU" sz="1200" baseline="0" dirty="0" smtClean="0"/>
                        <a:t>Минприроды</a:t>
                      </a:r>
                    </a:p>
                    <a:p>
                      <a:r>
                        <a:rPr lang="ru-RU" sz="1200" dirty="0" smtClean="0"/>
                        <a:t>Минэкономразвития</a:t>
                      </a:r>
                    </a:p>
                    <a:p>
                      <a:r>
                        <a:rPr lang="ru-RU" sz="1200" dirty="0" smtClean="0"/>
                        <a:t>ФАС</a:t>
                      </a:r>
                    </a:p>
                    <a:p>
                      <a:r>
                        <a:rPr lang="ru-RU" sz="1200" dirty="0" smtClean="0"/>
                        <a:t>ФСТ</a:t>
                      </a:r>
                      <a:endParaRPr lang="ru-RU" sz="1200" dirty="0"/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III </a:t>
                      </a:r>
                      <a:r>
                        <a:rPr lang="ru-RU" sz="1200" dirty="0" smtClean="0"/>
                        <a:t>квартал 2012</a:t>
                      </a:r>
                      <a:endParaRPr lang="ru-RU" sz="1200" dirty="0"/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Согласование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проекта</a:t>
                      </a:r>
                    </a:p>
                    <a:p>
                      <a:r>
                        <a:rPr lang="ru-RU" sz="1200" b="1" dirty="0" smtClean="0"/>
                        <a:t>23.01.2013 г. Внесен</a:t>
                      </a:r>
                      <a:r>
                        <a:rPr lang="ru-RU" sz="1200" b="1" baseline="0" dirty="0" smtClean="0"/>
                        <a:t> в Правительство</a:t>
                      </a:r>
                    </a:p>
                    <a:p>
                      <a:r>
                        <a:rPr lang="ru-RU" sz="1200" baseline="0" dirty="0" smtClean="0"/>
                        <a:t>(предполагаемое принятие в начале 2 квартала)</a:t>
                      </a:r>
                      <a:endParaRPr lang="ru-RU" sz="1200" dirty="0"/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</a:tr>
              <a:tr h="779578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Об утверждении правил горячего водоснабжения и типовых договоров горячего водоснабжения, типовых договоров о транспортировке горячей воды, о подключении к централизованным системам горячего водоснабжения</a:t>
                      </a:r>
                      <a:endParaRPr lang="ru-RU" sz="1200" dirty="0"/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err="1" smtClean="0"/>
                        <a:t>Минрегион</a:t>
                      </a:r>
                      <a:endParaRPr lang="ru-RU" sz="1200" dirty="0" smtClean="0"/>
                    </a:p>
                    <a:p>
                      <a:r>
                        <a:rPr lang="ru-RU" sz="1200" dirty="0" err="1" smtClean="0"/>
                        <a:t>Минздравсоцразвития</a:t>
                      </a:r>
                      <a:endParaRPr lang="ru-RU" sz="1200" dirty="0" smtClean="0"/>
                    </a:p>
                    <a:p>
                      <a:r>
                        <a:rPr lang="ru-RU" sz="1200" dirty="0" smtClean="0"/>
                        <a:t>Минэкономразвития</a:t>
                      </a:r>
                    </a:p>
                    <a:p>
                      <a:r>
                        <a:rPr lang="ru-RU" sz="1200" dirty="0" smtClean="0"/>
                        <a:t>Минэнерго</a:t>
                      </a:r>
                    </a:p>
                    <a:p>
                      <a:r>
                        <a:rPr lang="ru-RU" sz="1200" dirty="0" smtClean="0"/>
                        <a:t>ФАС</a:t>
                      </a:r>
                    </a:p>
                    <a:p>
                      <a:r>
                        <a:rPr lang="ru-RU" sz="1200" dirty="0" smtClean="0"/>
                        <a:t>ФСТ</a:t>
                      </a:r>
                      <a:endParaRPr lang="ru-RU" sz="1200" dirty="0"/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III </a:t>
                      </a:r>
                      <a:r>
                        <a:rPr lang="ru-RU" sz="1200" dirty="0" smtClean="0"/>
                        <a:t>квартал 2012</a:t>
                      </a:r>
                    </a:p>
                    <a:p>
                      <a:endParaRPr lang="ru-RU" sz="1200" dirty="0"/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Согласование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проекта</a:t>
                      </a:r>
                    </a:p>
                    <a:p>
                      <a:r>
                        <a:rPr lang="ru-RU" sz="1200" b="1" dirty="0" smtClean="0"/>
                        <a:t>23.01.2013 г </a:t>
                      </a:r>
                    </a:p>
                    <a:p>
                      <a:r>
                        <a:rPr lang="ru-RU" sz="1200" b="1" dirty="0" smtClean="0"/>
                        <a:t>Внесен в Правительство</a:t>
                      </a:r>
                    </a:p>
                    <a:p>
                      <a:r>
                        <a:rPr lang="ru-RU" sz="1200" dirty="0" smtClean="0"/>
                        <a:t>(начало</a:t>
                      </a:r>
                      <a:r>
                        <a:rPr lang="ru-RU" sz="1200" baseline="0" dirty="0" smtClean="0"/>
                        <a:t> 2 кв.)</a:t>
                      </a:r>
                      <a:endParaRPr lang="ru-RU" sz="1200" dirty="0"/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</a:tr>
              <a:tr h="779578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Об утверждении основ ценообразования в сфере</a:t>
                      </a:r>
                      <a:r>
                        <a:rPr lang="ru-RU" sz="1200" baseline="0" dirty="0" smtClean="0"/>
                        <a:t> водоснабжения и водоотведения, правил регулирования тарифов  в сфере водоснабжения и водоотведения, правил определения размера инвестированного капитала в сфере водоснабжения и водоотведения и правил ведения учета инвестированного капитала, правил расчета нормы доходности инвестированного капитала</a:t>
                      </a:r>
                      <a:endParaRPr lang="ru-RU" sz="1200" dirty="0"/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ФСТ</a:t>
                      </a:r>
                    </a:p>
                    <a:p>
                      <a:r>
                        <a:rPr lang="ru-RU" sz="1200" dirty="0" err="1" smtClean="0"/>
                        <a:t>Минрегион</a:t>
                      </a:r>
                      <a:endParaRPr lang="ru-RU" sz="1200" dirty="0" smtClean="0"/>
                    </a:p>
                    <a:p>
                      <a:r>
                        <a:rPr lang="ru-RU" sz="1200" dirty="0" smtClean="0"/>
                        <a:t>Минфин</a:t>
                      </a:r>
                    </a:p>
                    <a:p>
                      <a:r>
                        <a:rPr lang="ru-RU" sz="1200" dirty="0" smtClean="0"/>
                        <a:t>Минэкономразвития</a:t>
                      </a:r>
                    </a:p>
                    <a:p>
                      <a:r>
                        <a:rPr lang="ru-RU" sz="1200" dirty="0" smtClean="0"/>
                        <a:t>Минэнерго</a:t>
                      </a:r>
                    </a:p>
                    <a:p>
                      <a:r>
                        <a:rPr lang="ru-RU" sz="1200" dirty="0" smtClean="0"/>
                        <a:t>ФАС</a:t>
                      </a:r>
                    </a:p>
                    <a:p>
                      <a:r>
                        <a:rPr lang="ru-RU" sz="1200" dirty="0" smtClean="0"/>
                        <a:t>ФСТ</a:t>
                      </a:r>
                      <a:endParaRPr lang="ru-RU" sz="1200" dirty="0"/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III </a:t>
                      </a:r>
                      <a:r>
                        <a:rPr lang="ru-RU" sz="1200" dirty="0" smtClean="0"/>
                        <a:t>квартал 2012</a:t>
                      </a:r>
                    </a:p>
                    <a:p>
                      <a:endParaRPr lang="ru-RU" sz="1200" dirty="0"/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Согласование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Проекта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 smtClean="0"/>
                    </a:p>
                    <a:p>
                      <a:r>
                        <a:rPr lang="ru-RU" sz="1200" b="1" dirty="0" smtClean="0"/>
                        <a:t>(По данным ФСТ – утверждение</a:t>
                      </a:r>
                      <a:r>
                        <a:rPr lang="ru-RU" sz="1200" b="1" baseline="0" dirty="0" smtClean="0"/>
                        <a:t> в конце 1 кв. 2013 г.)</a:t>
                      </a:r>
                      <a:endParaRPr lang="ru-RU" sz="1200" b="1" dirty="0"/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</a:tr>
              <a:tr h="779578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Об утверждении стандартов раскрытия информации в сфере водоснабжения и водоотведения</a:t>
                      </a:r>
                      <a:endParaRPr lang="ru-RU" sz="1200" dirty="0"/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ФСТ</a:t>
                      </a:r>
                    </a:p>
                    <a:p>
                      <a:r>
                        <a:rPr lang="ru-RU" sz="1200" dirty="0" err="1" smtClean="0"/>
                        <a:t>Минрегион</a:t>
                      </a:r>
                      <a:endParaRPr lang="ru-RU" sz="1200" dirty="0" smtClean="0"/>
                    </a:p>
                    <a:p>
                      <a:r>
                        <a:rPr lang="ru-RU" sz="1200" dirty="0" smtClean="0"/>
                        <a:t>Минэкономразвития</a:t>
                      </a:r>
                    </a:p>
                    <a:p>
                      <a:r>
                        <a:rPr lang="ru-RU" sz="1200" dirty="0" smtClean="0"/>
                        <a:t>Минэнерго</a:t>
                      </a:r>
                    </a:p>
                    <a:p>
                      <a:r>
                        <a:rPr lang="ru-RU" sz="1200" dirty="0" smtClean="0"/>
                        <a:t>ФАС</a:t>
                      </a:r>
                      <a:endParaRPr lang="ru-RU" sz="1200" dirty="0"/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III </a:t>
                      </a:r>
                      <a:r>
                        <a:rPr lang="ru-RU" sz="1200" dirty="0" smtClean="0"/>
                        <a:t>квартал 2012</a:t>
                      </a:r>
                    </a:p>
                    <a:p>
                      <a:endParaRPr lang="ru-RU" sz="1200" dirty="0"/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/>
                        <a:t> </a:t>
                      </a:r>
                      <a:r>
                        <a:rPr lang="ru-RU" sz="1200" b="1" dirty="0" smtClean="0">
                          <a:solidFill>
                            <a:srgbClr val="800000"/>
                          </a:solidFill>
                        </a:rPr>
                        <a:t>ПП РФ № 6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solidFill>
                            <a:srgbClr val="800000"/>
                          </a:solidFill>
                        </a:rPr>
                        <a:t>От 17.01.2013г.</a:t>
                      </a:r>
                      <a:endParaRPr lang="ru-RU" sz="1200" b="1" dirty="0">
                        <a:solidFill>
                          <a:srgbClr val="800000"/>
                        </a:solidFill>
                      </a:endParaRP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  <a:solidFill>
                      <a:schemeClr val="accent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323528" y="260648"/>
          <a:ext cx="8568951" cy="58521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888432"/>
                <a:gridCol w="2016224"/>
                <a:gridCol w="1080120"/>
                <a:gridCol w="1584175"/>
              </a:tblGrid>
              <a:tr h="72008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Наименование нормативного акта</a:t>
                      </a:r>
                      <a:endParaRPr lang="ru-RU" dirty="0"/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Ответственные исполнители</a:t>
                      </a:r>
                      <a:endParaRPr lang="ru-RU" dirty="0"/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Срок реализации</a:t>
                      </a:r>
                      <a:endParaRPr lang="ru-RU" dirty="0"/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Стадия исполнения</a:t>
                      </a:r>
                      <a:endParaRPr lang="ru-RU" dirty="0"/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</a:tr>
              <a:tr h="779578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О внесении изменений в Правила отмены решений органов исполнительной власти субъектов РФ в области гос. регулирования тарифов, а так же решений органов местного самоуправления поселений или городских округов, принятых во исполнение переданных им полномочий по государственному регулированию тарифов на тепловую энергию, утвержденные ПП № 123</a:t>
                      </a:r>
                      <a:endParaRPr lang="ru-RU" sz="1200" dirty="0"/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ФСТ</a:t>
                      </a:r>
                    </a:p>
                    <a:p>
                      <a:r>
                        <a:rPr lang="ru-RU" sz="1200" dirty="0" err="1" smtClean="0"/>
                        <a:t>Минрегион</a:t>
                      </a:r>
                      <a:endParaRPr lang="ru-RU" sz="1200" dirty="0" smtClean="0"/>
                    </a:p>
                    <a:p>
                      <a:r>
                        <a:rPr lang="ru-RU" sz="1200" dirty="0" smtClean="0"/>
                        <a:t>Минэкономразвития</a:t>
                      </a:r>
                    </a:p>
                    <a:p>
                      <a:r>
                        <a:rPr lang="ru-RU" sz="1200" dirty="0" smtClean="0"/>
                        <a:t>Минэнерго</a:t>
                      </a:r>
                    </a:p>
                    <a:p>
                      <a:r>
                        <a:rPr lang="ru-RU" sz="1200" dirty="0" smtClean="0"/>
                        <a:t>ФАС</a:t>
                      </a:r>
                    </a:p>
                    <a:p>
                      <a:endParaRPr lang="ru-RU" sz="1200" dirty="0"/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III </a:t>
                      </a:r>
                      <a:r>
                        <a:rPr lang="ru-RU" sz="1200" dirty="0" smtClean="0"/>
                        <a:t>квартал 2012</a:t>
                      </a:r>
                    </a:p>
                    <a:p>
                      <a:endParaRPr lang="ru-RU" sz="1200" dirty="0"/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rgbClr val="800000"/>
                          </a:solidFill>
                        </a:rPr>
                        <a:t>ПП  РФ</a:t>
                      </a:r>
                      <a:r>
                        <a:rPr lang="ru-RU" sz="1200" b="1" baseline="0" dirty="0" smtClean="0">
                          <a:solidFill>
                            <a:srgbClr val="800000"/>
                          </a:solidFill>
                        </a:rPr>
                        <a:t> № 998</a:t>
                      </a:r>
                    </a:p>
                    <a:p>
                      <a:r>
                        <a:rPr lang="ru-RU" sz="1200" b="1" baseline="0" dirty="0" smtClean="0">
                          <a:solidFill>
                            <a:srgbClr val="800000"/>
                          </a:solidFill>
                        </a:rPr>
                        <a:t>От 01.10.2012 г.</a:t>
                      </a:r>
                      <a:endParaRPr lang="ru-RU" sz="1200" b="1" dirty="0">
                        <a:solidFill>
                          <a:srgbClr val="800000"/>
                        </a:solidFill>
                      </a:endParaRP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</a:tr>
              <a:tr h="779578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О</a:t>
                      </a:r>
                      <a:r>
                        <a:rPr lang="ru-RU" sz="1200" baseline="0" dirty="0" smtClean="0"/>
                        <a:t> внесении изменений в Правила рассмотрения разногласий, возникающих между органами, осуществляющими регулирование тарифов и надбавок на товары и услуги организаций коммунального комплекса, и организациями коммунального комплекса, утвержденные ПП № 208</a:t>
                      </a:r>
                      <a:endParaRPr lang="ru-RU" sz="1200" dirty="0"/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ФСТ</a:t>
                      </a:r>
                    </a:p>
                    <a:p>
                      <a:r>
                        <a:rPr lang="ru-RU" sz="1200" dirty="0" err="1" smtClean="0"/>
                        <a:t>Минрегион</a:t>
                      </a:r>
                      <a:endParaRPr lang="ru-RU" sz="1200" dirty="0" smtClean="0"/>
                    </a:p>
                    <a:p>
                      <a:r>
                        <a:rPr lang="ru-RU" sz="1200" dirty="0" smtClean="0"/>
                        <a:t>Минэкономразвития</a:t>
                      </a:r>
                    </a:p>
                    <a:p>
                      <a:r>
                        <a:rPr lang="ru-RU" sz="1200" dirty="0" smtClean="0"/>
                        <a:t>Минэнерго</a:t>
                      </a:r>
                    </a:p>
                    <a:p>
                      <a:r>
                        <a:rPr lang="ru-RU" sz="1200" dirty="0" smtClean="0"/>
                        <a:t>ФАС</a:t>
                      </a:r>
                    </a:p>
                    <a:p>
                      <a:endParaRPr lang="ru-RU" sz="1200" dirty="0"/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III </a:t>
                      </a:r>
                      <a:r>
                        <a:rPr lang="ru-RU" sz="1200" dirty="0" smtClean="0"/>
                        <a:t>квартал 2012</a:t>
                      </a:r>
                    </a:p>
                    <a:p>
                      <a:endParaRPr lang="ru-RU" sz="1200" dirty="0"/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 </a:t>
                      </a:r>
                      <a:r>
                        <a:rPr lang="ru-RU" sz="1200" b="1" dirty="0" smtClean="0">
                          <a:solidFill>
                            <a:srgbClr val="800000"/>
                          </a:solidFill>
                        </a:rPr>
                        <a:t>ПП  РФ № 1107</a:t>
                      </a:r>
                    </a:p>
                    <a:p>
                      <a:r>
                        <a:rPr lang="ru-RU" sz="1200" b="1" dirty="0" smtClean="0">
                          <a:solidFill>
                            <a:srgbClr val="800000"/>
                          </a:solidFill>
                        </a:rPr>
                        <a:t>От 27.10.2012 г.</a:t>
                      </a:r>
                      <a:endParaRPr lang="ru-RU" sz="1200" b="1" dirty="0">
                        <a:solidFill>
                          <a:srgbClr val="800000"/>
                        </a:solidFill>
                      </a:endParaRP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</a:tr>
              <a:tr h="779578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О внесении изменений в Правила досудебного рассмотрения споров, связанных с установлением</a:t>
                      </a:r>
                      <a:r>
                        <a:rPr lang="ru-RU" sz="1200" baseline="0" dirty="0" smtClean="0"/>
                        <a:t> и применением тарифов, регулируемых в соответствии с ФЗ-669 «О естественных монополиях»</a:t>
                      </a:r>
                      <a:endParaRPr lang="ru-RU" sz="1200" dirty="0"/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ФСТ</a:t>
                      </a:r>
                    </a:p>
                    <a:p>
                      <a:r>
                        <a:rPr lang="ru-RU" sz="1200" dirty="0" err="1" smtClean="0"/>
                        <a:t>Минрегион</a:t>
                      </a:r>
                      <a:endParaRPr lang="ru-RU" sz="1200" dirty="0" smtClean="0"/>
                    </a:p>
                    <a:p>
                      <a:r>
                        <a:rPr lang="ru-RU" sz="1200" dirty="0" smtClean="0"/>
                        <a:t>Минэкономразвития</a:t>
                      </a:r>
                    </a:p>
                    <a:p>
                      <a:r>
                        <a:rPr lang="ru-RU" sz="1200" dirty="0" smtClean="0"/>
                        <a:t>Минэнерго</a:t>
                      </a:r>
                    </a:p>
                    <a:p>
                      <a:r>
                        <a:rPr lang="ru-RU" sz="1200" dirty="0" smtClean="0"/>
                        <a:t>ФАС</a:t>
                      </a: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III </a:t>
                      </a:r>
                      <a:r>
                        <a:rPr lang="ru-RU" sz="1200" dirty="0" smtClean="0"/>
                        <a:t>квартал 2012</a:t>
                      </a:r>
                      <a:endParaRPr lang="ru-RU" sz="1200" dirty="0"/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 </a:t>
                      </a:r>
                      <a:r>
                        <a:rPr lang="ru-RU" sz="1200" b="1" dirty="0" smtClean="0">
                          <a:solidFill>
                            <a:srgbClr val="800000"/>
                          </a:solidFill>
                        </a:rPr>
                        <a:t>ПП  РФ № 304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solidFill>
                            <a:srgbClr val="800000"/>
                          </a:solidFill>
                        </a:rPr>
                        <a:t> от 16.04.02012</a:t>
                      </a:r>
                      <a:r>
                        <a:rPr lang="ru-RU" sz="1200" b="1" baseline="0" dirty="0" smtClean="0">
                          <a:solidFill>
                            <a:srgbClr val="800000"/>
                          </a:solidFill>
                        </a:rPr>
                        <a:t> г.</a:t>
                      </a:r>
                      <a:endParaRPr lang="ru-RU" sz="1200" b="1" dirty="0" smtClean="0">
                        <a:solidFill>
                          <a:srgbClr val="800000"/>
                        </a:solidFill>
                      </a:endParaRP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</a:tr>
              <a:tr h="779578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Об утверждении правил осуществления</a:t>
                      </a:r>
                      <a:r>
                        <a:rPr lang="ru-RU" sz="1200" baseline="0" dirty="0" smtClean="0"/>
                        <a:t> производственного контроля качества питьевой воды, качество горячей воды</a:t>
                      </a:r>
                      <a:endParaRPr lang="ru-RU" sz="1200" dirty="0"/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err="1" smtClean="0"/>
                        <a:t>Минздравсоцразвития</a:t>
                      </a:r>
                      <a:endParaRPr lang="ru-RU" sz="1200" dirty="0" smtClean="0"/>
                    </a:p>
                    <a:p>
                      <a:r>
                        <a:rPr lang="ru-RU" sz="1200" dirty="0" smtClean="0"/>
                        <a:t>Минприроды</a:t>
                      </a:r>
                    </a:p>
                    <a:p>
                      <a:r>
                        <a:rPr lang="ru-RU" sz="1200" dirty="0" err="1" smtClean="0"/>
                        <a:t>Минрегион</a:t>
                      </a:r>
                      <a:endParaRPr lang="ru-RU" sz="1200" dirty="0" smtClean="0"/>
                    </a:p>
                    <a:p>
                      <a:r>
                        <a:rPr lang="ru-RU" sz="1200" dirty="0" smtClean="0"/>
                        <a:t>Минэнерго</a:t>
                      </a:r>
                    </a:p>
                    <a:p>
                      <a:r>
                        <a:rPr lang="ru-RU" sz="1200" dirty="0" smtClean="0"/>
                        <a:t>ФАС</a:t>
                      </a: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IV </a:t>
                      </a:r>
                      <a:r>
                        <a:rPr lang="ru-RU" sz="1200" dirty="0" smtClean="0"/>
                        <a:t>квартал 2012</a:t>
                      </a:r>
                      <a:endParaRPr lang="ru-RU" sz="1200" dirty="0"/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Согласование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проекта</a:t>
                      </a: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323528" y="260648"/>
          <a:ext cx="8568951" cy="55778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888432"/>
                <a:gridCol w="2016224"/>
                <a:gridCol w="1080120"/>
                <a:gridCol w="1584175"/>
              </a:tblGrid>
              <a:tr h="72008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Наименование нормативного акта</a:t>
                      </a:r>
                      <a:endParaRPr lang="ru-RU" dirty="0"/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Ответственные исполнители</a:t>
                      </a:r>
                      <a:endParaRPr lang="ru-RU" dirty="0"/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Срок реализации</a:t>
                      </a:r>
                      <a:endParaRPr lang="ru-RU" dirty="0"/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Стадия исполнения</a:t>
                      </a:r>
                      <a:endParaRPr lang="ru-RU" dirty="0"/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</a:tr>
              <a:tr h="779578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Об утверждении правил осуществления</a:t>
                      </a:r>
                      <a:r>
                        <a:rPr lang="ru-RU" sz="1200" baseline="0" dirty="0" smtClean="0"/>
                        <a:t> контроля состава и свойств сточных вод</a:t>
                      </a:r>
                      <a:endParaRPr lang="ru-RU" sz="1200" dirty="0"/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Минприроды</a:t>
                      </a:r>
                    </a:p>
                    <a:p>
                      <a:r>
                        <a:rPr lang="ru-RU" sz="1200" dirty="0" err="1" smtClean="0"/>
                        <a:t>Минздравсоцразвития</a:t>
                      </a:r>
                      <a:endParaRPr lang="ru-RU" sz="1200" dirty="0" smtClean="0"/>
                    </a:p>
                    <a:p>
                      <a:r>
                        <a:rPr lang="ru-RU" sz="1200" dirty="0" err="1" smtClean="0"/>
                        <a:t>Минрегион</a:t>
                      </a:r>
                      <a:endParaRPr lang="ru-RU" sz="1200" dirty="0" smtClean="0"/>
                    </a:p>
                    <a:p>
                      <a:r>
                        <a:rPr lang="ru-RU" sz="1200" dirty="0" smtClean="0"/>
                        <a:t>Минэкономразвития</a:t>
                      </a:r>
                    </a:p>
                    <a:p>
                      <a:r>
                        <a:rPr lang="ru-RU" sz="1200" dirty="0" smtClean="0"/>
                        <a:t>ФАС</a:t>
                      </a:r>
                      <a:endParaRPr lang="ru-RU" sz="1200" dirty="0"/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IV </a:t>
                      </a:r>
                      <a:r>
                        <a:rPr lang="ru-RU" sz="1200" dirty="0" smtClean="0"/>
                        <a:t>квартал 2012</a:t>
                      </a:r>
                    </a:p>
                    <a:p>
                      <a:endParaRPr lang="ru-RU" sz="1200" dirty="0"/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Согласование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проекта</a:t>
                      </a:r>
                    </a:p>
                    <a:p>
                      <a:endParaRPr lang="ru-RU" sz="1200" dirty="0"/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</a:tr>
              <a:tr h="779578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Об утверждении категорий абонентов, для объектов которых устанавливаются нормативы допустимых сбросов загрязняющих веществ, иных веществ и микроорганизмов.</a:t>
                      </a:r>
                      <a:endParaRPr lang="ru-RU" sz="1200" dirty="0"/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Минприроды</a:t>
                      </a:r>
                    </a:p>
                    <a:p>
                      <a:r>
                        <a:rPr lang="ru-RU" sz="1200" dirty="0" err="1" smtClean="0"/>
                        <a:t>Минздравсоцразвития</a:t>
                      </a:r>
                      <a:endParaRPr lang="ru-RU" sz="1200" dirty="0" smtClean="0"/>
                    </a:p>
                    <a:p>
                      <a:r>
                        <a:rPr lang="ru-RU" sz="1200" dirty="0" err="1" smtClean="0"/>
                        <a:t>Минрегион</a:t>
                      </a:r>
                      <a:endParaRPr lang="ru-RU" sz="1200" dirty="0" smtClean="0"/>
                    </a:p>
                    <a:p>
                      <a:r>
                        <a:rPr lang="ru-RU" sz="1200" dirty="0" smtClean="0"/>
                        <a:t>Минфин</a:t>
                      </a:r>
                    </a:p>
                    <a:p>
                      <a:r>
                        <a:rPr lang="ru-RU" sz="1200" dirty="0" smtClean="0"/>
                        <a:t>Минэкономразвития</a:t>
                      </a:r>
                    </a:p>
                    <a:p>
                      <a:r>
                        <a:rPr lang="ru-RU" sz="1200" dirty="0" smtClean="0"/>
                        <a:t>ФАС</a:t>
                      </a:r>
                    </a:p>
                    <a:p>
                      <a:r>
                        <a:rPr lang="ru-RU" sz="1200" dirty="0" smtClean="0"/>
                        <a:t>ФСТ</a:t>
                      </a:r>
                      <a:endParaRPr lang="ru-RU" sz="1200" dirty="0"/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IV </a:t>
                      </a:r>
                      <a:r>
                        <a:rPr lang="ru-RU" sz="1200" dirty="0" smtClean="0"/>
                        <a:t>квартал 2012</a:t>
                      </a:r>
                    </a:p>
                    <a:p>
                      <a:endParaRPr lang="ru-RU" sz="1200" dirty="0"/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Согласование</a:t>
                      </a:r>
                    </a:p>
                    <a:p>
                      <a:r>
                        <a:rPr lang="ru-RU" sz="1200" dirty="0" smtClean="0"/>
                        <a:t>проекта</a:t>
                      </a:r>
                      <a:endParaRPr lang="ru-RU" sz="1200" dirty="0"/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</a:tr>
              <a:tr h="779578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Об утверждении правил разработки, согласования, утверждения и корректировки инвестиционных программ организаций,</a:t>
                      </a:r>
                      <a:r>
                        <a:rPr lang="ru-RU" sz="1200" baseline="0" dirty="0" smtClean="0"/>
                        <a:t> осуществляющих горячее водоснабжение, холодное водоснабжение и (или) водоотведение, требований к содержанию таких программ, к техническим заданиям на разработку этих программ, а также правил разработки, утверждения и корректировки производственных программ организаций, осуществляющих горячее водоснабжение, холодное водоснабжение и (или) водоотведение, требований к составу таких программ</a:t>
                      </a:r>
                      <a:endParaRPr lang="ru-RU" sz="1200" dirty="0"/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err="1" smtClean="0"/>
                        <a:t>Минрегион</a:t>
                      </a:r>
                      <a:endParaRPr lang="ru-RU" sz="1200" dirty="0" smtClean="0"/>
                    </a:p>
                    <a:p>
                      <a:r>
                        <a:rPr lang="ru-RU" sz="1200" dirty="0" smtClean="0"/>
                        <a:t>Минфин</a:t>
                      </a:r>
                    </a:p>
                    <a:p>
                      <a:r>
                        <a:rPr lang="ru-RU" sz="1200" dirty="0" smtClean="0"/>
                        <a:t>Минэкономразвития</a:t>
                      </a:r>
                    </a:p>
                    <a:p>
                      <a:r>
                        <a:rPr lang="ru-RU" sz="1200" dirty="0" smtClean="0"/>
                        <a:t>Минэнерго</a:t>
                      </a:r>
                    </a:p>
                    <a:p>
                      <a:r>
                        <a:rPr lang="ru-RU" sz="1200" dirty="0" smtClean="0"/>
                        <a:t>ФСТ</a:t>
                      </a:r>
                    </a:p>
                    <a:p>
                      <a:r>
                        <a:rPr lang="ru-RU" sz="1200" dirty="0" smtClean="0"/>
                        <a:t>ФАС</a:t>
                      </a: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IV </a:t>
                      </a:r>
                      <a:r>
                        <a:rPr lang="ru-RU" sz="1200" dirty="0" smtClean="0"/>
                        <a:t>квартал 2012</a:t>
                      </a: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rgbClr val="C00000"/>
                          </a:solidFill>
                        </a:rPr>
                        <a:t>Максимальная степень готовности (стадия принятия)</a:t>
                      </a:r>
                    </a:p>
                    <a:p>
                      <a:endParaRPr lang="ru-RU" sz="1200" b="1" dirty="0" smtClean="0">
                        <a:solidFill>
                          <a:schemeClr val="tx2">
                            <a:lumMod val="95000"/>
                            <a:lumOff val="5000"/>
                          </a:schemeClr>
                        </a:solidFill>
                      </a:endParaRPr>
                    </a:p>
                    <a:p>
                      <a:endParaRPr lang="ru-RU" sz="1200" b="1" dirty="0" smtClean="0">
                        <a:solidFill>
                          <a:schemeClr val="tx2">
                            <a:lumMod val="95000"/>
                            <a:lumOff val="5000"/>
                          </a:schemeClr>
                        </a:solidFill>
                      </a:endParaRPr>
                    </a:p>
                    <a:p>
                      <a:r>
                        <a:rPr lang="ru-RU" sz="1200" b="1" dirty="0" smtClean="0">
                          <a:solidFill>
                            <a:schemeClr val="tx2">
                              <a:lumMod val="95000"/>
                              <a:lumOff val="5000"/>
                            </a:schemeClr>
                          </a:solidFill>
                        </a:rPr>
                        <a:t>Предполагаемое принятие  конец 1 кв- начало 2 квартала</a:t>
                      </a:r>
                      <a:r>
                        <a:rPr lang="ru-RU" sz="1200" b="1" baseline="0" dirty="0" smtClean="0">
                          <a:solidFill>
                            <a:schemeClr val="tx2">
                              <a:lumMod val="95000"/>
                              <a:lumOff val="5000"/>
                            </a:schemeClr>
                          </a:solidFill>
                        </a:rPr>
                        <a:t> 2013 г.</a:t>
                      </a:r>
                      <a:endParaRPr lang="ru-RU" sz="1200" b="1" dirty="0">
                        <a:solidFill>
                          <a:schemeClr val="tx2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395536" y="260649"/>
          <a:ext cx="8568951" cy="601467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888432"/>
                <a:gridCol w="2016224"/>
                <a:gridCol w="1080120"/>
                <a:gridCol w="1584175"/>
              </a:tblGrid>
              <a:tr h="895823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Наименование нормативного акта</a:t>
                      </a:r>
                      <a:endParaRPr lang="ru-RU" dirty="0"/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Ответственные исполнители</a:t>
                      </a:r>
                      <a:endParaRPr lang="ru-RU" dirty="0"/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Срок реализации</a:t>
                      </a:r>
                      <a:endParaRPr lang="ru-RU" dirty="0"/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Стадия исполнения</a:t>
                      </a:r>
                      <a:endParaRPr lang="ru-RU" dirty="0"/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</a:tr>
              <a:tr h="1343734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О внесении изменений в типовое концессионное соглашение в отношении систем коммунальной инфраструктуры и иных объектов коммунального хозяйства, объектов,</a:t>
                      </a:r>
                      <a:r>
                        <a:rPr lang="ru-RU" sz="1200" baseline="0" dirty="0" smtClean="0"/>
                        <a:t> предназначенных для благоустройства территорий, а так же объектов социально-бытового назначения, утвержденное ПП № 748 в части приведения в соответствие с 416-ФЗ</a:t>
                      </a:r>
                      <a:endParaRPr lang="ru-RU" sz="1200" dirty="0"/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Минэкономразвития</a:t>
                      </a:r>
                    </a:p>
                    <a:p>
                      <a:r>
                        <a:rPr lang="ru-RU" sz="1200" dirty="0" err="1" smtClean="0"/>
                        <a:t>Минрегион</a:t>
                      </a:r>
                      <a:endParaRPr lang="ru-RU" sz="1200" dirty="0" smtClean="0"/>
                    </a:p>
                    <a:p>
                      <a:r>
                        <a:rPr lang="ru-RU" sz="1200" dirty="0" smtClean="0"/>
                        <a:t>Минэнерго</a:t>
                      </a:r>
                    </a:p>
                    <a:p>
                      <a:r>
                        <a:rPr lang="ru-RU" sz="1200" dirty="0" smtClean="0"/>
                        <a:t>ФАС</a:t>
                      </a:r>
                    </a:p>
                    <a:p>
                      <a:r>
                        <a:rPr lang="ru-RU" sz="1200" dirty="0" smtClean="0"/>
                        <a:t>ФСТ</a:t>
                      </a: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IV </a:t>
                      </a:r>
                      <a:r>
                        <a:rPr lang="ru-RU" sz="1200" dirty="0" smtClean="0"/>
                        <a:t>квартал 2012</a:t>
                      </a:r>
                    </a:p>
                    <a:p>
                      <a:endParaRPr lang="ru-RU" sz="1200" dirty="0"/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Согласование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проекта</a:t>
                      </a:r>
                    </a:p>
                    <a:p>
                      <a:endParaRPr lang="ru-RU" sz="1200" dirty="0"/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</a:tr>
              <a:tr h="858498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О</a:t>
                      </a:r>
                      <a:r>
                        <a:rPr lang="ru-RU" sz="1200" baseline="0" dirty="0" smtClean="0"/>
                        <a:t> правилах организации коммерческого учета воды, сточных вод</a:t>
                      </a:r>
                      <a:endParaRPr lang="ru-RU" sz="1200" dirty="0"/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err="1" smtClean="0"/>
                        <a:t>Минрегион</a:t>
                      </a:r>
                      <a:endParaRPr lang="ru-RU" sz="1200" dirty="0" smtClean="0"/>
                    </a:p>
                    <a:p>
                      <a:r>
                        <a:rPr lang="ru-RU" sz="1200" dirty="0" smtClean="0"/>
                        <a:t>Минэнерго</a:t>
                      </a:r>
                    </a:p>
                    <a:p>
                      <a:r>
                        <a:rPr lang="ru-RU" sz="1200" dirty="0" smtClean="0"/>
                        <a:t>ФАС</a:t>
                      </a:r>
                    </a:p>
                    <a:p>
                      <a:r>
                        <a:rPr lang="ru-RU" sz="1200" dirty="0" smtClean="0"/>
                        <a:t>ФСТ</a:t>
                      </a:r>
                      <a:endParaRPr lang="ru-RU" sz="1200" dirty="0"/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IV </a:t>
                      </a:r>
                      <a:r>
                        <a:rPr lang="ru-RU" sz="1200" dirty="0" smtClean="0"/>
                        <a:t>квартал 2012</a:t>
                      </a:r>
                      <a:endParaRPr lang="ru-RU" sz="1200" dirty="0"/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Согласование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проекта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 smtClean="0"/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</a:tr>
              <a:tr h="858498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О порядке разработки и утверждении схем водоснабжения и водоотведения, требований к их содержанию</a:t>
                      </a:r>
                      <a:endParaRPr lang="ru-RU" sz="1200" dirty="0"/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err="1" smtClean="0"/>
                        <a:t>Минрегион</a:t>
                      </a:r>
                      <a:endParaRPr lang="ru-RU" sz="1200" dirty="0" smtClean="0"/>
                    </a:p>
                    <a:p>
                      <a:r>
                        <a:rPr lang="ru-RU" sz="1200" dirty="0" smtClean="0"/>
                        <a:t>Минэкономразвития</a:t>
                      </a:r>
                    </a:p>
                    <a:p>
                      <a:r>
                        <a:rPr lang="ru-RU" sz="1200" dirty="0" smtClean="0"/>
                        <a:t>Минэнерго</a:t>
                      </a:r>
                    </a:p>
                    <a:p>
                      <a:r>
                        <a:rPr lang="ru-RU" sz="1200" dirty="0" smtClean="0"/>
                        <a:t>ФАС</a:t>
                      </a:r>
                    </a:p>
                    <a:p>
                      <a:r>
                        <a:rPr lang="ru-RU" sz="1200" dirty="0" smtClean="0"/>
                        <a:t>ФСТ</a:t>
                      </a:r>
                      <a:endParaRPr lang="ru-RU" sz="1200" dirty="0"/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IV </a:t>
                      </a:r>
                      <a:r>
                        <a:rPr lang="ru-RU" sz="1200" dirty="0" smtClean="0"/>
                        <a:t>квартал 2012</a:t>
                      </a: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Д.б. повышен статус документа до ПП РФ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(не ранее 2 кв)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 smtClean="0"/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</a:tr>
              <a:tr h="858498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О правилах формирования и расчета целевых показателей деятельности организаций, осуществляющих горячее водоснабжение, холодное водоснабжение и (или) водоотведение, и расчета этих показателей</a:t>
                      </a:r>
                      <a:endParaRPr lang="ru-RU" sz="1200" dirty="0"/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err="1" smtClean="0"/>
                        <a:t>Минрегион</a:t>
                      </a:r>
                      <a:endParaRPr lang="ru-RU" sz="1200" dirty="0" smtClean="0"/>
                    </a:p>
                    <a:p>
                      <a:r>
                        <a:rPr lang="ru-RU" sz="1200" dirty="0" smtClean="0"/>
                        <a:t>Минэкономразвития</a:t>
                      </a:r>
                    </a:p>
                    <a:p>
                      <a:r>
                        <a:rPr lang="ru-RU" sz="1200" dirty="0" smtClean="0"/>
                        <a:t>Минэнерго</a:t>
                      </a:r>
                    </a:p>
                    <a:p>
                      <a:r>
                        <a:rPr lang="ru-RU" sz="1200" dirty="0" smtClean="0"/>
                        <a:t>ФАС</a:t>
                      </a:r>
                      <a:endParaRPr lang="ru-RU" sz="1200" dirty="0"/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IV </a:t>
                      </a:r>
                      <a:r>
                        <a:rPr lang="ru-RU" sz="1200" dirty="0" smtClean="0"/>
                        <a:t>квартал 2012</a:t>
                      </a: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Согласование</a:t>
                      </a:r>
                    </a:p>
                    <a:p>
                      <a:r>
                        <a:rPr lang="ru-RU" sz="1200" dirty="0" smtClean="0"/>
                        <a:t>проекта</a:t>
                      </a:r>
                      <a:endParaRPr lang="ru-RU" sz="1200" dirty="0"/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</a:tr>
              <a:tr h="858498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О требованиях к проведению</a:t>
                      </a:r>
                      <a:r>
                        <a:rPr lang="ru-RU" sz="1200" baseline="0" dirty="0" smtClean="0"/>
                        <a:t> технического обследования централизованных систем горячего водоснабжения, холодного водоснабжения и водоотведения</a:t>
                      </a:r>
                      <a:endParaRPr lang="ru-RU" sz="1200" dirty="0"/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err="1" smtClean="0"/>
                        <a:t>Минрегион</a:t>
                      </a:r>
                      <a:endParaRPr lang="ru-RU" sz="1200" dirty="0" smtClean="0"/>
                    </a:p>
                    <a:p>
                      <a:r>
                        <a:rPr lang="ru-RU" sz="1200" dirty="0" smtClean="0"/>
                        <a:t>Минэнерго</a:t>
                      </a:r>
                      <a:endParaRPr lang="ru-RU" sz="1200" dirty="0"/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IV </a:t>
                      </a:r>
                      <a:r>
                        <a:rPr lang="ru-RU" sz="1200" dirty="0" smtClean="0"/>
                        <a:t>квартал 2012</a:t>
                      </a: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Согласование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проекта</a:t>
                      </a: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323528" y="476672"/>
          <a:ext cx="8640959" cy="461001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057494"/>
                <a:gridCol w="1991178"/>
                <a:gridCol w="936104"/>
                <a:gridCol w="1656183"/>
              </a:tblGrid>
              <a:tr h="93610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Наименование нормативного акта</a:t>
                      </a:r>
                    </a:p>
                    <a:p>
                      <a:endParaRPr lang="ru-RU" dirty="0"/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Ответственные исполнители</a:t>
                      </a:r>
                    </a:p>
                    <a:p>
                      <a:endParaRPr lang="ru-RU" dirty="0"/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Срок реали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зации</a:t>
                      </a:r>
                      <a:endParaRPr lang="ru-RU" dirty="0"/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Стадия исполнения</a:t>
                      </a:r>
                      <a:endParaRPr lang="ru-RU" dirty="0"/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</a:tr>
              <a:tr h="1080120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О порядке</a:t>
                      </a:r>
                      <a:r>
                        <a:rPr lang="ru-RU" sz="1200" baseline="0" dirty="0" smtClean="0"/>
                        <a:t> ведения раздельного учета затрат по видам деятельности организаций, осуществляющих горячее водоснабжение, холодное водоснабжение и (или) водоотведение, и единой системы классификации таких затрат</a:t>
                      </a:r>
                      <a:endParaRPr lang="ru-RU" sz="1200" dirty="0"/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err="1" smtClean="0"/>
                        <a:t>Минрегион</a:t>
                      </a:r>
                      <a:endParaRPr lang="ru-RU" sz="1200" dirty="0" smtClean="0"/>
                    </a:p>
                    <a:p>
                      <a:r>
                        <a:rPr lang="ru-RU" sz="1200" dirty="0" smtClean="0"/>
                        <a:t>Минэнерго</a:t>
                      </a:r>
                    </a:p>
                    <a:p>
                      <a:r>
                        <a:rPr lang="ru-RU" sz="1200" dirty="0" smtClean="0"/>
                        <a:t>ФАС</a:t>
                      </a:r>
                    </a:p>
                    <a:p>
                      <a:r>
                        <a:rPr lang="ru-RU" sz="1200" dirty="0" smtClean="0"/>
                        <a:t>ФСТ</a:t>
                      </a:r>
                      <a:endParaRPr lang="ru-RU" sz="1200" dirty="0"/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IV </a:t>
                      </a:r>
                      <a:r>
                        <a:rPr lang="ru-RU" sz="1200" dirty="0" smtClean="0"/>
                        <a:t>квартал 2012</a:t>
                      </a: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Согласование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проекта</a:t>
                      </a: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</a:tr>
              <a:tr h="1224136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О порядке согласования решений органов регулирования тарифов в случаях, установленных Правительством РФ</a:t>
                      </a:r>
                      <a:endParaRPr lang="ru-RU" sz="1200" dirty="0"/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ФСТ</a:t>
                      </a:r>
                    </a:p>
                    <a:p>
                      <a:r>
                        <a:rPr lang="ru-RU" sz="1200" dirty="0" err="1" smtClean="0"/>
                        <a:t>Минрегион</a:t>
                      </a:r>
                      <a:endParaRPr lang="ru-RU" sz="1200" dirty="0" smtClean="0"/>
                    </a:p>
                    <a:p>
                      <a:r>
                        <a:rPr lang="ru-RU" sz="1200" dirty="0" smtClean="0"/>
                        <a:t>Минэкономразвития</a:t>
                      </a:r>
                    </a:p>
                    <a:p>
                      <a:r>
                        <a:rPr lang="ru-RU" sz="1200" dirty="0" smtClean="0"/>
                        <a:t>Минэнерго</a:t>
                      </a:r>
                    </a:p>
                    <a:p>
                      <a:r>
                        <a:rPr lang="ru-RU" sz="1200" dirty="0" smtClean="0"/>
                        <a:t>ФАС</a:t>
                      </a:r>
                      <a:endParaRPr lang="ru-RU" sz="1200" dirty="0"/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IV </a:t>
                      </a:r>
                      <a:r>
                        <a:rPr lang="ru-RU" sz="1200" dirty="0" smtClean="0"/>
                        <a:t>квартал 2012</a:t>
                      </a:r>
                    </a:p>
                    <a:p>
                      <a:endParaRPr lang="ru-RU" sz="1200" dirty="0"/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Согласование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Проекта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/>
                        <a:t>Предполагаемое принятие</a:t>
                      </a:r>
                      <a:r>
                        <a:rPr lang="ru-RU" sz="1200" b="1" baseline="0" dirty="0" smtClean="0"/>
                        <a:t> 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baseline="0" dirty="0" smtClean="0"/>
                        <a:t>во 2 кв 2013 г.</a:t>
                      </a:r>
                      <a:endParaRPr lang="ru-RU" sz="1200" dirty="0"/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</a:tr>
              <a:tr h="1369652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О критериях существенного ухудшения качества питьевой воды, горячей воды и показателях качества питьевой воды, характеризующих ее безопасность</a:t>
                      </a:r>
                      <a:endParaRPr lang="ru-RU" sz="1200" dirty="0"/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err="1" smtClean="0"/>
                        <a:t>Роспотребнадзор</a:t>
                      </a:r>
                      <a:endParaRPr lang="ru-RU" sz="1200" dirty="0" smtClean="0"/>
                    </a:p>
                    <a:p>
                      <a:r>
                        <a:rPr lang="ru-RU" sz="1200" dirty="0" err="1" smtClean="0"/>
                        <a:t>Минздравсоцразвития</a:t>
                      </a:r>
                      <a:endParaRPr lang="ru-RU" sz="1200" dirty="0" smtClean="0"/>
                    </a:p>
                    <a:p>
                      <a:r>
                        <a:rPr lang="ru-RU" sz="1200" dirty="0" smtClean="0"/>
                        <a:t>Минприроды</a:t>
                      </a:r>
                    </a:p>
                    <a:p>
                      <a:r>
                        <a:rPr lang="ru-RU" sz="1200" dirty="0" err="1" smtClean="0"/>
                        <a:t>Минрегион</a:t>
                      </a:r>
                      <a:endParaRPr lang="ru-RU" sz="1200" dirty="0" smtClean="0"/>
                    </a:p>
                    <a:p>
                      <a:r>
                        <a:rPr lang="ru-RU" sz="1200" dirty="0" smtClean="0"/>
                        <a:t>Минэнерго</a:t>
                      </a:r>
                      <a:endParaRPr lang="ru-RU" sz="1200" dirty="0"/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IV </a:t>
                      </a:r>
                      <a:r>
                        <a:rPr lang="ru-RU" sz="1200" dirty="0" smtClean="0"/>
                        <a:t>квартал 2012</a:t>
                      </a:r>
                    </a:p>
                    <a:p>
                      <a:endParaRPr lang="ru-RU" sz="1200" dirty="0"/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Согласование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проекта</a:t>
                      </a:r>
                    </a:p>
                    <a:p>
                      <a:endParaRPr lang="ru-RU" sz="1200" dirty="0"/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188640"/>
            <a:ext cx="8229600" cy="603522"/>
          </a:xfrm>
        </p:spPr>
        <p:txBody>
          <a:bodyPr/>
          <a:lstStyle/>
          <a:p>
            <a:r>
              <a:rPr lang="ru-RU" sz="2400" dirty="0" smtClean="0">
                <a:solidFill>
                  <a:srgbClr val="333399"/>
                </a:solidFill>
              </a:rPr>
              <a:t/>
            </a:r>
            <a:br>
              <a:rPr lang="ru-RU" sz="2400" dirty="0" smtClean="0">
                <a:solidFill>
                  <a:srgbClr val="333399"/>
                </a:solidFill>
              </a:rPr>
            </a:br>
            <a:r>
              <a:rPr lang="ru-RU" sz="2000" b="1" dirty="0" smtClean="0">
                <a:solidFill>
                  <a:srgbClr val="333399"/>
                </a:solidFill>
              </a:rPr>
              <a:t>Регулирование, контроль и особенности распоряжения имуществом в сфере ВКХ  </a:t>
            </a:r>
            <a:br>
              <a:rPr lang="ru-RU" sz="2000" b="1" dirty="0" smtClean="0">
                <a:solidFill>
                  <a:srgbClr val="333399"/>
                </a:solidFill>
              </a:rPr>
            </a:br>
            <a:endParaRPr lang="ru-RU" sz="2000" b="1" dirty="0" smtClean="0">
              <a:solidFill>
                <a:srgbClr val="333399"/>
              </a:solidFill>
            </a:endParaRPr>
          </a:p>
        </p:txBody>
      </p:sp>
      <p:sp>
        <p:nvSpPr>
          <p:cNvPr id="22531" name="Rectangle 4"/>
          <p:cNvSpPr>
            <a:spLocks noChangeArrowheads="1"/>
          </p:cNvSpPr>
          <p:nvPr/>
        </p:nvSpPr>
        <p:spPr bwMode="auto">
          <a:xfrm>
            <a:off x="251520" y="908720"/>
            <a:ext cx="2665413" cy="504825"/>
          </a:xfrm>
          <a:prstGeom prst="rect">
            <a:avLst/>
          </a:prstGeom>
          <a:solidFill>
            <a:srgbClr val="FFF7FE"/>
          </a:solidFill>
          <a:ln w="9525">
            <a:solidFill>
              <a:srgbClr val="FF66CC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20000"/>
              </a:spcBef>
            </a:pPr>
            <a:endParaRPr lang="ru-RU" dirty="0"/>
          </a:p>
          <a:p>
            <a:pPr algn="ctr">
              <a:spcBef>
                <a:spcPct val="20000"/>
              </a:spcBef>
            </a:pPr>
            <a:r>
              <a:rPr lang="ru-RU" b="1" dirty="0">
                <a:solidFill>
                  <a:srgbClr val="800080"/>
                </a:solidFill>
              </a:rPr>
              <a:t>Полномочия</a:t>
            </a:r>
          </a:p>
          <a:p>
            <a:pPr algn="ctr"/>
            <a:endParaRPr lang="ru-RU" b="1" dirty="0">
              <a:solidFill>
                <a:srgbClr val="800080"/>
              </a:solidFill>
            </a:endParaRPr>
          </a:p>
        </p:txBody>
      </p:sp>
      <p:sp>
        <p:nvSpPr>
          <p:cNvPr id="22532" name="Rectangle 5"/>
          <p:cNvSpPr>
            <a:spLocks noChangeArrowheads="1"/>
          </p:cNvSpPr>
          <p:nvPr/>
        </p:nvSpPr>
        <p:spPr bwMode="auto">
          <a:xfrm>
            <a:off x="3203848" y="908720"/>
            <a:ext cx="2665412" cy="504825"/>
          </a:xfrm>
          <a:prstGeom prst="rect">
            <a:avLst/>
          </a:prstGeom>
          <a:solidFill>
            <a:srgbClr val="FFECE1"/>
          </a:solidFill>
          <a:ln w="9525">
            <a:solidFill>
              <a:srgbClr val="990033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20000"/>
              </a:spcBef>
            </a:pPr>
            <a:endParaRPr lang="ru-RU" dirty="0"/>
          </a:p>
          <a:p>
            <a:pPr algn="ctr">
              <a:spcBef>
                <a:spcPct val="20000"/>
              </a:spcBef>
            </a:pPr>
            <a:r>
              <a:rPr lang="ru-RU" b="1" dirty="0">
                <a:solidFill>
                  <a:srgbClr val="990000"/>
                </a:solidFill>
              </a:rPr>
              <a:t>Собственность</a:t>
            </a:r>
          </a:p>
          <a:p>
            <a:pPr algn="ctr"/>
            <a:endParaRPr lang="ru-RU" b="1" dirty="0">
              <a:solidFill>
                <a:srgbClr val="990000"/>
              </a:solidFill>
            </a:endParaRPr>
          </a:p>
        </p:txBody>
      </p:sp>
      <p:sp>
        <p:nvSpPr>
          <p:cNvPr id="22533" name="Rectangle 6"/>
          <p:cNvSpPr>
            <a:spLocks noChangeArrowheads="1"/>
          </p:cNvSpPr>
          <p:nvPr/>
        </p:nvSpPr>
        <p:spPr bwMode="auto">
          <a:xfrm>
            <a:off x="6228184" y="908720"/>
            <a:ext cx="2665413" cy="504825"/>
          </a:xfrm>
          <a:prstGeom prst="rect">
            <a:avLst/>
          </a:prstGeom>
          <a:solidFill>
            <a:srgbClr val="E6FECA"/>
          </a:solidFill>
          <a:ln w="9525">
            <a:solidFill>
              <a:srgbClr val="008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20000"/>
              </a:spcBef>
            </a:pPr>
            <a:endParaRPr lang="ru-RU" dirty="0"/>
          </a:p>
          <a:p>
            <a:pPr algn="ctr">
              <a:spcBef>
                <a:spcPct val="20000"/>
              </a:spcBef>
            </a:pPr>
            <a:r>
              <a:rPr lang="ru-RU" b="1" dirty="0">
                <a:solidFill>
                  <a:srgbClr val="006600"/>
                </a:solidFill>
              </a:rPr>
              <a:t>Эксплуатация</a:t>
            </a:r>
          </a:p>
          <a:p>
            <a:pPr algn="ctr"/>
            <a:endParaRPr lang="ru-RU" b="1" dirty="0">
              <a:solidFill>
                <a:srgbClr val="006600"/>
              </a:solidFill>
            </a:endParaRPr>
          </a:p>
        </p:txBody>
      </p:sp>
      <p:sp>
        <p:nvSpPr>
          <p:cNvPr id="22534" name="Rectangle 7"/>
          <p:cNvSpPr>
            <a:spLocks noChangeArrowheads="1"/>
          </p:cNvSpPr>
          <p:nvPr/>
        </p:nvSpPr>
        <p:spPr bwMode="auto">
          <a:xfrm>
            <a:off x="251520" y="1556792"/>
            <a:ext cx="2663825" cy="360363"/>
          </a:xfrm>
          <a:prstGeom prst="rect">
            <a:avLst/>
          </a:prstGeom>
          <a:solidFill>
            <a:srgbClr val="FEE8FE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20000"/>
              </a:spcBef>
            </a:pPr>
            <a:endParaRPr lang="ru-RU" dirty="0"/>
          </a:p>
          <a:p>
            <a:pPr algn="ctr">
              <a:spcBef>
                <a:spcPct val="20000"/>
              </a:spcBef>
            </a:pPr>
            <a:r>
              <a:rPr lang="ru-RU" dirty="0"/>
              <a:t>Правительство РФ</a:t>
            </a:r>
          </a:p>
          <a:p>
            <a:pPr algn="ctr"/>
            <a:endParaRPr lang="ru-RU" dirty="0"/>
          </a:p>
        </p:txBody>
      </p:sp>
      <p:sp>
        <p:nvSpPr>
          <p:cNvPr id="22535" name="Rectangle 8"/>
          <p:cNvSpPr>
            <a:spLocks noChangeArrowheads="1"/>
          </p:cNvSpPr>
          <p:nvPr/>
        </p:nvSpPr>
        <p:spPr bwMode="auto">
          <a:xfrm>
            <a:off x="251520" y="2060848"/>
            <a:ext cx="2663825" cy="720725"/>
          </a:xfrm>
          <a:prstGeom prst="rect">
            <a:avLst/>
          </a:prstGeom>
          <a:solidFill>
            <a:srgbClr val="FED6E7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400" dirty="0"/>
              <a:t>Уполномоченные  </a:t>
            </a:r>
          </a:p>
          <a:p>
            <a:pPr algn="ctr"/>
            <a:r>
              <a:rPr lang="ru-RU" sz="1400" dirty="0"/>
              <a:t>Федеральные  органы</a:t>
            </a:r>
          </a:p>
          <a:p>
            <a:pPr algn="ctr"/>
            <a:r>
              <a:rPr lang="ru-RU" sz="1400" dirty="0"/>
              <a:t>исполнительной власти</a:t>
            </a:r>
          </a:p>
        </p:txBody>
      </p:sp>
      <p:sp>
        <p:nvSpPr>
          <p:cNvPr id="22536" name="Rectangle 9"/>
          <p:cNvSpPr>
            <a:spLocks noChangeArrowheads="1"/>
          </p:cNvSpPr>
          <p:nvPr/>
        </p:nvSpPr>
        <p:spPr bwMode="auto">
          <a:xfrm>
            <a:off x="251520" y="2924944"/>
            <a:ext cx="2663825" cy="720725"/>
          </a:xfrm>
          <a:prstGeom prst="rect">
            <a:avLst/>
          </a:prstGeom>
          <a:solidFill>
            <a:srgbClr val="FFE7ED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20000"/>
              </a:spcBef>
            </a:pPr>
            <a:endParaRPr lang="ru-RU" sz="1400" dirty="0"/>
          </a:p>
          <a:p>
            <a:pPr algn="ctr"/>
            <a:r>
              <a:rPr lang="ru-RU" sz="1400" dirty="0"/>
              <a:t>Уполномоченные органы </a:t>
            </a:r>
          </a:p>
          <a:p>
            <a:pPr algn="ctr"/>
            <a:r>
              <a:rPr lang="ru-RU" sz="1400" dirty="0"/>
              <a:t>исполнительной власти </a:t>
            </a:r>
          </a:p>
          <a:p>
            <a:pPr algn="ctr"/>
            <a:r>
              <a:rPr lang="ru-RU" sz="1400" dirty="0"/>
              <a:t>субъекта</a:t>
            </a:r>
          </a:p>
          <a:p>
            <a:pPr algn="ctr"/>
            <a:endParaRPr lang="ru-RU" sz="1400" dirty="0"/>
          </a:p>
        </p:txBody>
      </p:sp>
      <p:sp>
        <p:nvSpPr>
          <p:cNvPr id="22537" name="Rectangle 10"/>
          <p:cNvSpPr>
            <a:spLocks noChangeArrowheads="1"/>
          </p:cNvSpPr>
          <p:nvPr/>
        </p:nvSpPr>
        <p:spPr bwMode="auto">
          <a:xfrm>
            <a:off x="251520" y="3717032"/>
            <a:ext cx="2664296" cy="503238"/>
          </a:xfrm>
          <a:prstGeom prst="rect">
            <a:avLst/>
          </a:prstGeom>
          <a:solidFill>
            <a:srgbClr val="FFCCFF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dirty="0"/>
              <a:t>ОМСУ</a:t>
            </a:r>
          </a:p>
        </p:txBody>
      </p:sp>
      <p:sp>
        <p:nvSpPr>
          <p:cNvPr id="22538" name="Rectangle 11"/>
          <p:cNvSpPr>
            <a:spLocks noChangeArrowheads="1"/>
          </p:cNvSpPr>
          <p:nvPr/>
        </p:nvSpPr>
        <p:spPr bwMode="auto">
          <a:xfrm>
            <a:off x="3275856" y="1556792"/>
            <a:ext cx="2592288" cy="503237"/>
          </a:xfrm>
          <a:prstGeom prst="rect">
            <a:avLst/>
          </a:prstGeom>
          <a:solidFill>
            <a:srgbClr val="FEF6DA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dirty="0"/>
              <a:t>Государственная</a:t>
            </a:r>
          </a:p>
        </p:txBody>
      </p:sp>
      <p:sp>
        <p:nvSpPr>
          <p:cNvPr id="22539" name="Rectangle 12"/>
          <p:cNvSpPr>
            <a:spLocks noChangeArrowheads="1"/>
          </p:cNvSpPr>
          <p:nvPr/>
        </p:nvSpPr>
        <p:spPr bwMode="auto">
          <a:xfrm>
            <a:off x="3275856" y="2132856"/>
            <a:ext cx="2592288" cy="504825"/>
          </a:xfrm>
          <a:prstGeom prst="rect">
            <a:avLst/>
          </a:prstGeom>
          <a:solidFill>
            <a:srgbClr val="FFFFCC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dirty="0"/>
              <a:t>Муниципальная</a:t>
            </a:r>
          </a:p>
        </p:txBody>
      </p:sp>
      <p:sp>
        <p:nvSpPr>
          <p:cNvPr id="22540" name="Rectangle 13"/>
          <p:cNvSpPr>
            <a:spLocks noChangeArrowheads="1"/>
          </p:cNvSpPr>
          <p:nvPr/>
        </p:nvSpPr>
        <p:spPr bwMode="auto">
          <a:xfrm>
            <a:off x="3275856" y="2780928"/>
            <a:ext cx="2664296" cy="1296144"/>
          </a:xfrm>
          <a:prstGeom prst="rect">
            <a:avLst/>
          </a:prstGeom>
          <a:solidFill>
            <a:srgbClr val="FEF6DA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dirty="0" smtClean="0"/>
              <a:t>Частная</a:t>
            </a:r>
          </a:p>
          <a:p>
            <a:pPr algn="ctr"/>
            <a:r>
              <a:rPr lang="ru-RU" dirty="0" smtClean="0"/>
              <a:t> </a:t>
            </a:r>
            <a:r>
              <a:rPr lang="ru-RU" sz="1600" dirty="0"/>
              <a:t>(с </a:t>
            </a:r>
            <a:r>
              <a:rPr lang="ru-RU" sz="1600" dirty="0" smtClean="0"/>
              <a:t>01.01.2012 только</a:t>
            </a:r>
          </a:p>
          <a:p>
            <a:pPr algn="ctr"/>
            <a:r>
              <a:rPr lang="ru-RU" sz="1600" dirty="0" smtClean="0"/>
              <a:t> путем преобразования</a:t>
            </a:r>
            <a:endParaRPr lang="ru-RU" sz="1600" dirty="0"/>
          </a:p>
          <a:p>
            <a:pPr algn="ctr"/>
            <a:r>
              <a:rPr lang="ru-RU" sz="1600" dirty="0"/>
              <a:t>ГУП, МУП в </a:t>
            </a:r>
            <a:r>
              <a:rPr lang="ru-RU" sz="1600" dirty="0" smtClean="0"/>
              <a:t>АО)</a:t>
            </a:r>
            <a:endParaRPr lang="ru-RU" sz="1600" dirty="0"/>
          </a:p>
          <a:p>
            <a:pPr algn="ctr"/>
            <a:r>
              <a:rPr lang="ru-RU" dirty="0" smtClean="0"/>
              <a:t> ст</a:t>
            </a:r>
            <a:r>
              <a:rPr lang="ru-RU" dirty="0"/>
              <a:t>. 9</a:t>
            </a:r>
          </a:p>
        </p:txBody>
      </p:sp>
      <p:sp>
        <p:nvSpPr>
          <p:cNvPr id="22541" name="Rectangle 15"/>
          <p:cNvSpPr>
            <a:spLocks noChangeArrowheads="1"/>
          </p:cNvSpPr>
          <p:nvPr/>
        </p:nvSpPr>
        <p:spPr bwMode="auto">
          <a:xfrm>
            <a:off x="6228184" y="1556792"/>
            <a:ext cx="2664296" cy="503237"/>
          </a:xfrm>
          <a:prstGeom prst="rect">
            <a:avLst/>
          </a:prstGeom>
          <a:solidFill>
            <a:srgbClr val="F7FFFE"/>
          </a:solidFill>
          <a:ln w="9525">
            <a:solidFill>
              <a:srgbClr val="008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dirty="0"/>
              <a:t>Право собственности</a:t>
            </a:r>
          </a:p>
        </p:txBody>
      </p:sp>
      <p:sp>
        <p:nvSpPr>
          <p:cNvPr id="22542" name="Rectangle 16"/>
          <p:cNvSpPr>
            <a:spLocks noChangeArrowheads="1"/>
          </p:cNvSpPr>
          <p:nvPr/>
        </p:nvSpPr>
        <p:spPr bwMode="auto">
          <a:xfrm>
            <a:off x="6228184" y="2132856"/>
            <a:ext cx="2664296" cy="576262"/>
          </a:xfrm>
          <a:prstGeom prst="rect">
            <a:avLst/>
          </a:prstGeom>
          <a:solidFill>
            <a:srgbClr val="E1FFE4"/>
          </a:solidFill>
          <a:ln w="9525">
            <a:solidFill>
              <a:srgbClr val="008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600" dirty="0"/>
              <a:t>Право хоз. ведения</a:t>
            </a:r>
          </a:p>
        </p:txBody>
      </p:sp>
      <p:sp>
        <p:nvSpPr>
          <p:cNvPr id="22543" name="Rectangle 17"/>
          <p:cNvSpPr>
            <a:spLocks noChangeArrowheads="1"/>
          </p:cNvSpPr>
          <p:nvPr/>
        </p:nvSpPr>
        <p:spPr bwMode="auto">
          <a:xfrm>
            <a:off x="6228184" y="2780929"/>
            <a:ext cx="2664296" cy="360039"/>
          </a:xfrm>
          <a:prstGeom prst="rect">
            <a:avLst/>
          </a:prstGeom>
          <a:solidFill>
            <a:srgbClr val="F2FFEB"/>
          </a:solidFill>
          <a:ln w="9525">
            <a:solidFill>
              <a:srgbClr val="008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dirty="0"/>
              <a:t>Аренда</a:t>
            </a:r>
          </a:p>
        </p:txBody>
      </p:sp>
      <p:sp>
        <p:nvSpPr>
          <p:cNvPr id="22544" name="Rectangle 19"/>
          <p:cNvSpPr>
            <a:spLocks noChangeArrowheads="1"/>
          </p:cNvSpPr>
          <p:nvPr/>
        </p:nvSpPr>
        <p:spPr bwMode="auto">
          <a:xfrm>
            <a:off x="6228184" y="3212976"/>
            <a:ext cx="2664296" cy="360040"/>
          </a:xfrm>
          <a:prstGeom prst="rect">
            <a:avLst/>
          </a:prstGeom>
          <a:solidFill>
            <a:srgbClr val="E4FED2"/>
          </a:solidFill>
          <a:ln w="9525">
            <a:solidFill>
              <a:srgbClr val="008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dirty="0"/>
              <a:t>Концессия</a:t>
            </a:r>
          </a:p>
        </p:txBody>
      </p:sp>
      <p:sp>
        <p:nvSpPr>
          <p:cNvPr id="22545" name="Rectangle 21"/>
          <p:cNvSpPr>
            <a:spLocks noChangeArrowheads="1"/>
          </p:cNvSpPr>
          <p:nvPr/>
        </p:nvSpPr>
        <p:spPr bwMode="auto">
          <a:xfrm>
            <a:off x="251520" y="4437112"/>
            <a:ext cx="5184576" cy="2016224"/>
          </a:xfrm>
          <a:prstGeom prst="rect">
            <a:avLst/>
          </a:prstGeom>
          <a:solidFill>
            <a:srgbClr val="FDE9E7"/>
          </a:solidFill>
          <a:ln w="19050">
            <a:solidFill>
              <a:srgbClr val="8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 dirty="0">
                <a:solidFill>
                  <a:srgbClr val="990000"/>
                </a:solidFill>
              </a:rPr>
              <a:t>При акционировании </a:t>
            </a:r>
            <a:r>
              <a:rPr lang="ru-RU" b="1" dirty="0" smtClean="0">
                <a:solidFill>
                  <a:srgbClr val="990000"/>
                </a:solidFill>
              </a:rPr>
              <a:t>установлены</a:t>
            </a:r>
          </a:p>
          <a:p>
            <a:pPr algn="ctr"/>
            <a:r>
              <a:rPr lang="ru-RU" b="1" dirty="0" smtClean="0">
                <a:solidFill>
                  <a:srgbClr val="990000"/>
                </a:solidFill>
              </a:rPr>
              <a:t> специальные условия</a:t>
            </a:r>
            <a:r>
              <a:rPr lang="ru-RU" b="1" dirty="0">
                <a:solidFill>
                  <a:srgbClr val="990000"/>
                </a:solidFill>
              </a:rPr>
              <a:t>, отличные от закона </a:t>
            </a:r>
            <a:endParaRPr lang="ru-RU" b="1" dirty="0" smtClean="0">
              <a:solidFill>
                <a:srgbClr val="990000"/>
              </a:solidFill>
            </a:endParaRPr>
          </a:p>
          <a:p>
            <a:pPr algn="ctr"/>
            <a:r>
              <a:rPr lang="ru-RU" b="1" dirty="0" smtClean="0">
                <a:solidFill>
                  <a:srgbClr val="990000"/>
                </a:solidFill>
              </a:rPr>
              <a:t>«</a:t>
            </a:r>
            <a:r>
              <a:rPr lang="ru-RU" b="1" dirty="0">
                <a:solidFill>
                  <a:srgbClr val="990000"/>
                </a:solidFill>
              </a:rPr>
              <a:t>О </a:t>
            </a:r>
            <a:r>
              <a:rPr lang="ru-RU" b="1" dirty="0" smtClean="0">
                <a:solidFill>
                  <a:srgbClr val="990000"/>
                </a:solidFill>
              </a:rPr>
              <a:t>приватизации»</a:t>
            </a:r>
          </a:p>
          <a:p>
            <a:pPr algn="ctr"/>
            <a:endParaRPr lang="ru-RU" b="1" dirty="0" smtClean="0">
              <a:solidFill>
                <a:srgbClr val="990000"/>
              </a:solidFill>
            </a:endParaRPr>
          </a:p>
          <a:p>
            <a:pPr algn="ctr"/>
            <a:r>
              <a:rPr lang="ru-RU" b="1" dirty="0" smtClean="0">
                <a:solidFill>
                  <a:srgbClr val="0033CC"/>
                </a:solidFill>
              </a:rPr>
              <a:t>Поправка ст.9</a:t>
            </a:r>
            <a:r>
              <a:rPr lang="ru-RU" b="1" dirty="0" smtClean="0">
                <a:solidFill>
                  <a:srgbClr val="990000"/>
                </a:solidFill>
              </a:rPr>
              <a:t>: </a:t>
            </a:r>
            <a:r>
              <a:rPr lang="ru-RU" sz="2000" dirty="0" smtClean="0">
                <a:solidFill>
                  <a:srgbClr val="C00000"/>
                </a:solidFill>
                <a:latin typeface="+mn-lt"/>
                <a:cs typeface="+mn-cs"/>
              </a:rPr>
              <a:t>разрешить внесение </a:t>
            </a:r>
          </a:p>
          <a:p>
            <a:pPr algn="ctr"/>
            <a:r>
              <a:rPr lang="ru-RU" sz="2000" dirty="0" smtClean="0">
                <a:solidFill>
                  <a:srgbClr val="C00000"/>
                </a:solidFill>
                <a:latin typeface="+mn-lt"/>
                <a:cs typeface="+mn-cs"/>
              </a:rPr>
              <a:t>вклада в уставный капитал ОАО </a:t>
            </a:r>
            <a:endParaRPr lang="ru-RU" sz="2000" dirty="0">
              <a:solidFill>
                <a:srgbClr val="C00000"/>
              </a:solidFill>
              <a:latin typeface="+mn-lt"/>
              <a:cs typeface="+mn-cs"/>
            </a:endParaRPr>
          </a:p>
        </p:txBody>
      </p:sp>
      <p:sp>
        <p:nvSpPr>
          <p:cNvPr id="19" name="Rectangle 21"/>
          <p:cNvSpPr>
            <a:spLocks noChangeArrowheads="1"/>
          </p:cNvSpPr>
          <p:nvPr/>
        </p:nvSpPr>
        <p:spPr bwMode="auto">
          <a:xfrm>
            <a:off x="5724128" y="4365104"/>
            <a:ext cx="3240359" cy="2160240"/>
          </a:xfrm>
          <a:prstGeom prst="rect">
            <a:avLst/>
          </a:prstGeom>
          <a:solidFill>
            <a:schemeClr val="accent3">
              <a:lumMod val="95000"/>
            </a:schemeClr>
          </a:solidFill>
          <a:ln w="19050">
            <a:solidFill>
              <a:srgbClr val="FF3300"/>
            </a:solidFill>
            <a:prstDash val="dash"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600" b="1" dirty="0" smtClean="0">
                <a:solidFill>
                  <a:srgbClr val="990000"/>
                </a:solidFill>
              </a:rPr>
              <a:t>Запрет приватизации</a:t>
            </a:r>
          </a:p>
          <a:p>
            <a:pPr algn="ctr"/>
            <a:r>
              <a:rPr lang="ru-RU" sz="1600" b="1" dirty="0" smtClean="0">
                <a:solidFill>
                  <a:srgbClr val="990000"/>
                </a:solidFill>
              </a:rPr>
              <a:t>Аренда только новых </a:t>
            </a:r>
          </a:p>
          <a:p>
            <a:pPr algn="ctr"/>
            <a:r>
              <a:rPr lang="ru-RU" sz="1600" b="1" dirty="0" smtClean="0">
                <a:solidFill>
                  <a:srgbClr val="990000"/>
                </a:solidFill>
              </a:rPr>
              <a:t>объектов не старше 5 лет</a:t>
            </a:r>
          </a:p>
          <a:p>
            <a:pPr algn="ctr"/>
            <a:r>
              <a:rPr lang="ru-RU" sz="1600" b="1" i="1" dirty="0" smtClean="0">
                <a:solidFill>
                  <a:srgbClr val="990000"/>
                </a:solidFill>
              </a:rPr>
              <a:t>Проект ФЗ </a:t>
            </a:r>
            <a:r>
              <a:rPr lang="ru-RU" sz="1600" dirty="0" smtClean="0">
                <a:solidFill>
                  <a:srgbClr val="990000"/>
                </a:solidFill>
              </a:rPr>
              <a:t>«О внесении </a:t>
            </a:r>
          </a:p>
          <a:p>
            <a:pPr algn="ctr"/>
            <a:r>
              <a:rPr lang="ru-RU" sz="1600" dirty="0" smtClean="0">
                <a:solidFill>
                  <a:srgbClr val="990000"/>
                </a:solidFill>
              </a:rPr>
              <a:t>измен. в ФЗ О концессионных</a:t>
            </a:r>
          </a:p>
          <a:p>
            <a:pPr algn="ctr"/>
            <a:r>
              <a:rPr lang="ru-RU" sz="1600" dirty="0" smtClean="0">
                <a:solidFill>
                  <a:srgbClr val="990000"/>
                </a:solidFill>
              </a:rPr>
              <a:t>соглашениях и отдельные </a:t>
            </a:r>
          </a:p>
          <a:p>
            <a:pPr algn="ctr"/>
            <a:r>
              <a:rPr lang="ru-RU" sz="1600" dirty="0" smtClean="0">
                <a:solidFill>
                  <a:srgbClr val="990000"/>
                </a:solidFill>
              </a:rPr>
              <a:t>законодательные акты РФ»</a:t>
            </a:r>
          </a:p>
          <a:p>
            <a:pPr algn="ctr"/>
            <a:r>
              <a:rPr lang="ru-RU" sz="1600" b="1" dirty="0" smtClean="0">
                <a:solidFill>
                  <a:srgbClr val="990000"/>
                </a:solidFill>
              </a:rPr>
              <a:t>№ 79657-6</a:t>
            </a:r>
            <a:endParaRPr lang="ru-RU" sz="1600" b="1" dirty="0">
              <a:solidFill>
                <a:srgbClr val="99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534723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12968" cy="432048"/>
          </a:xfrm>
        </p:spPr>
        <p:txBody>
          <a:bodyPr/>
          <a:lstStyle/>
          <a:p>
            <a:r>
              <a:rPr lang="ru-RU" sz="1600" dirty="0" smtClean="0">
                <a:solidFill>
                  <a:srgbClr val="000099"/>
                </a:solidFill>
              </a:rPr>
              <a:t>(ст.36)     </a:t>
            </a:r>
            <a:r>
              <a:rPr lang="ru-RU" sz="2000" b="1" dirty="0" smtClean="0">
                <a:solidFill>
                  <a:srgbClr val="000099"/>
                </a:solidFill>
              </a:rPr>
              <a:t>Соглашение об условиях осуществления регулируемой деятельности</a:t>
            </a:r>
            <a:endParaRPr lang="ru-RU" sz="1400" dirty="0">
              <a:solidFill>
                <a:srgbClr val="000099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23528" y="764704"/>
            <a:ext cx="1368152" cy="504056"/>
          </a:xfrm>
          <a:prstGeom prst="rect">
            <a:avLst/>
          </a:prstGeom>
          <a:solidFill>
            <a:srgbClr val="6582FB"/>
          </a:solidFill>
          <a:ln>
            <a:solidFill>
              <a:srgbClr val="6582F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ВКХ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4427984" y="836712"/>
            <a:ext cx="2016224" cy="504056"/>
          </a:xfrm>
          <a:prstGeom prst="rect">
            <a:avLst/>
          </a:prstGeom>
          <a:solidFill>
            <a:srgbClr val="CC99FF"/>
          </a:solidFill>
          <a:ln>
            <a:solidFill>
              <a:srgbClr val="CC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</a:rPr>
              <a:t>Субъект РФ</a:t>
            </a:r>
          </a:p>
          <a:p>
            <a:pPr algn="ctr"/>
            <a:r>
              <a:rPr lang="ru-RU" sz="1400" dirty="0" smtClean="0">
                <a:solidFill>
                  <a:schemeClr val="tx1"/>
                </a:solidFill>
              </a:rPr>
              <a:t>(</a:t>
            </a:r>
            <a:r>
              <a:rPr lang="ru-RU" sz="1200" dirty="0" smtClean="0">
                <a:solidFill>
                  <a:schemeClr val="tx1"/>
                </a:solidFill>
              </a:rPr>
              <a:t>уполномоченный орган)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355976" y="764704"/>
            <a:ext cx="4320480" cy="648072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6588224" y="836712"/>
            <a:ext cx="2016224" cy="504056"/>
          </a:xfrm>
          <a:prstGeom prst="rect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</a:rPr>
              <a:t>ОМСУ</a:t>
            </a:r>
          </a:p>
          <a:p>
            <a:pPr algn="ctr"/>
            <a:r>
              <a:rPr lang="ru-RU" sz="1400" dirty="0" smtClean="0">
                <a:solidFill>
                  <a:schemeClr val="tx1"/>
                </a:solidFill>
              </a:rPr>
              <a:t>(</a:t>
            </a:r>
            <a:r>
              <a:rPr lang="ru-RU" sz="1200" dirty="0" smtClean="0">
                <a:solidFill>
                  <a:schemeClr val="tx1"/>
                </a:solidFill>
              </a:rPr>
              <a:t>уполномоченный орган)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13" name="Двойная стрелка влево/вправо 12"/>
          <p:cNvSpPr/>
          <p:nvPr/>
        </p:nvSpPr>
        <p:spPr>
          <a:xfrm>
            <a:off x="1907704" y="1052736"/>
            <a:ext cx="2160240" cy="144016"/>
          </a:xfrm>
          <a:prstGeom prst="leftRightArrow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1979712" y="764704"/>
            <a:ext cx="2016224" cy="2160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accent6"/>
                </a:solidFill>
              </a:rPr>
              <a:t>         Заключают</a:t>
            </a:r>
            <a:endParaRPr lang="ru-RU" sz="1400" dirty="0">
              <a:solidFill>
                <a:schemeClr val="accent6"/>
              </a:solidFill>
            </a:endParaRPr>
          </a:p>
        </p:txBody>
      </p:sp>
      <p:sp>
        <p:nvSpPr>
          <p:cNvPr id="15" name="Стрелка вниз 14"/>
          <p:cNvSpPr/>
          <p:nvPr/>
        </p:nvSpPr>
        <p:spPr>
          <a:xfrm>
            <a:off x="3033542" y="1124744"/>
            <a:ext cx="45719" cy="288032"/>
          </a:xfrm>
          <a:prstGeom prst="downArrow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1619672" y="1484784"/>
            <a:ext cx="2664296" cy="1152128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Соглашение</a:t>
            </a:r>
          </a:p>
          <a:p>
            <a:pPr algn="ctr"/>
            <a:r>
              <a:rPr lang="ru-RU" sz="1400" dirty="0" smtClean="0"/>
              <a:t>(договор по ГК)</a:t>
            </a:r>
          </a:p>
          <a:p>
            <a:pPr algn="ctr"/>
            <a:r>
              <a:rPr lang="ru-RU" sz="1400" dirty="0" smtClean="0"/>
              <a:t>При наличии концессионного оглашения не  заключается</a:t>
            </a:r>
            <a:endParaRPr lang="ru-RU" sz="1400" dirty="0"/>
          </a:p>
        </p:txBody>
      </p:sp>
      <p:sp>
        <p:nvSpPr>
          <p:cNvPr id="22" name="Штриховая стрелка вправо 21"/>
          <p:cNvSpPr/>
          <p:nvPr/>
        </p:nvSpPr>
        <p:spPr>
          <a:xfrm rot="5400000">
            <a:off x="-108520" y="1844824"/>
            <a:ext cx="1440160" cy="432048"/>
          </a:xfrm>
          <a:prstGeom prst="stripedRightArrow">
            <a:avLst/>
          </a:prstGeom>
          <a:solidFill>
            <a:srgbClr val="A6C1F8"/>
          </a:solidFill>
          <a:ln>
            <a:solidFill>
              <a:srgbClr val="6582F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3" name="Штриховая стрелка вправо 22"/>
          <p:cNvSpPr/>
          <p:nvPr/>
        </p:nvSpPr>
        <p:spPr>
          <a:xfrm rot="5400000">
            <a:off x="4391980" y="1808820"/>
            <a:ext cx="1080120" cy="432048"/>
          </a:xfrm>
          <a:prstGeom prst="stripedRightArrow">
            <a:avLst/>
          </a:prstGeom>
          <a:solidFill>
            <a:srgbClr val="CC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30" name="Прямая со стрелкой 29"/>
          <p:cNvCxnSpPr/>
          <p:nvPr/>
        </p:nvCxnSpPr>
        <p:spPr>
          <a:xfrm>
            <a:off x="5076056" y="1772816"/>
            <a:ext cx="2448272" cy="0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Прямоугольник 34"/>
          <p:cNvSpPr/>
          <p:nvPr/>
        </p:nvSpPr>
        <p:spPr>
          <a:xfrm>
            <a:off x="6876256" y="2204864"/>
            <a:ext cx="2016125" cy="792088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400" dirty="0">
                <a:solidFill>
                  <a:srgbClr val="800000"/>
                </a:solidFill>
                <a:latin typeface="Verdana" pitchFamily="34" charset="0"/>
                <a:cs typeface="Arial" charset="0"/>
              </a:rPr>
              <a:t>Схемы</a:t>
            </a:r>
            <a:r>
              <a:rPr lang="ru-RU" dirty="0">
                <a:solidFill>
                  <a:srgbClr val="800000"/>
                </a:solidFill>
                <a:cs typeface="Arial" charset="0"/>
              </a:rPr>
              <a:t> </a:t>
            </a:r>
            <a:r>
              <a:rPr lang="ru-RU" sz="1400" dirty="0">
                <a:solidFill>
                  <a:srgbClr val="800000"/>
                </a:solidFill>
                <a:latin typeface="Verdana" pitchFamily="34" charset="0"/>
                <a:cs typeface="Arial" charset="0"/>
              </a:rPr>
              <a:t>водоснабжения и водоотведения</a:t>
            </a:r>
          </a:p>
        </p:txBody>
      </p:sp>
      <p:sp>
        <p:nvSpPr>
          <p:cNvPr id="36" name="Rectangle 20"/>
          <p:cNvSpPr>
            <a:spLocks noChangeArrowheads="1"/>
          </p:cNvSpPr>
          <p:nvPr/>
        </p:nvSpPr>
        <p:spPr bwMode="auto">
          <a:xfrm>
            <a:off x="179512" y="2924944"/>
            <a:ext cx="2880320" cy="431800"/>
          </a:xfrm>
          <a:prstGeom prst="rect">
            <a:avLst/>
          </a:prstGeom>
          <a:solidFill>
            <a:srgbClr val="A6C1F8"/>
          </a:solidFill>
          <a:ln w="9525">
            <a:solidFill>
              <a:srgbClr val="66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ru-RU" sz="1400" dirty="0" smtClean="0">
                <a:cs typeface="+mn-cs"/>
              </a:rPr>
              <a:t>Достижение</a:t>
            </a:r>
          </a:p>
          <a:p>
            <a:pPr algn="ctr">
              <a:defRPr/>
            </a:pPr>
            <a:r>
              <a:rPr lang="ru-RU" sz="1400" dirty="0" smtClean="0">
                <a:cs typeface="+mn-cs"/>
              </a:rPr>
              <a:t> </a:t>
            </a:r>
            <a:r>
              <a:rPr lang="ru-RU" sz="1400" dirty="0">
                <a:cs typeface="+mn-cs"/>
              </a:rPr>
              <a:t>целевых показателей </a:t>
            </a:r>
          </a:p>
        </p:txBody>
      </p:sp>
      <p:sp>
        <p:nvSpPr>
          <p:cNvPr id="37" name="Rectangle 21"/>
          <p:cNvSpPr>
            <a:spLocks noChangeArrowheads="1"/>
          </p:cNvSpPr>
          <p:nvPr/>
        </p:nvSpPr>
        <p:spPr bwMode="auto">
          <a:xfrm>
            <a:off x="179512" y="3429000"/>
            <a:ext cx="2880320" cy="720080"/>
          </a:xfrm>
          <a:prstGeom prst="rect">
            <a:avLst/>
          </a:prstGeom>
          <a:solidFill>
            <a:srgbClr val="A6C1F8"/>
          </a:solidFill>
          <a:ln w="9525">
            <a:solidFill>
              <a:srgbClr val="66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ru-RU" sz="1400" dirty="0" smtClean="0">
                <a:cs typeface="+mn-cs"/>
              </a:rPr>
              <a:t>Осуществление строительства, </a:t>
            </a:r>
          </a:p>
          <a:p>
            <a:pPr algn="ctr">
              <a:defRPr/>
            </a:pPr>
            <a:r>
              <a:rPr lang="ru-RU" sz="1400" dirty="0" smtClean="0">
                <a:cs typeface="+mn-cs"/>
              </a:rPr>
              <a:t>реконструкции и </a:t>
            </a:r>
            <a:r>
              <a:rPr lang="ru-RU" sz="1400" dirty="0">
                <a:cs typeface="+mn-cs"/>
              </a:rPr>
              <a:t>(или) </a:t>
            </a:r>
            <a:endParaRPr lang="ru-RU" sz="1400" dirty="0" smtClean="0">
              <a:cs typeface="+mn-cs"/>
            </a:endParaRPr>
          </a:p>
          <a:p>
            <a:pPr algn="ctr">
              <a:defRPr/>
            </a:pPr>
            <a:r>
              <a:rPr lang="ru-RU" sz="1400" dirty="0" smtClean="0">
                <a:cs typeface="+mn-cs"/>
              </a:rPr>
              <a:t>модернизации </a:t>
            </a:r>
            <a:r>
              <a:rPr lang="ru-RU" sz="1400" dirty="0">
                <a:cs typeface="+mn-cs"/>
              </a:rPr>
              <a:t>объектов, сроки </a:t>
            </a:r>
          </a:p>
        </p:txBody>
      </p:sp>
      <p:sp>
        <p:nvSpPr>
          <p:cNvPr id="38" name="Rectangle 22"/>
          <p:cNvSpPr>
            <a:spLocks noChangeArrowheads="1"/>
          </p:cNvSpPr>
          <p:nvPr/>
        </p:nvSpPr>
        <p:spPr bwMode="auto">
          <a:xfrm>
            <a:off x="179512" y="4221088"/>
            <a:ext cx="2880320" cy="504825"/>
          </a:xfrm>
          <a:prstGeom prst="rect">
            <a:avLst/>
          </a:prstGeom>
          <a:solidFill>
            <a:srgbClr val="A6C1F8"/>
          </a:solidFill>
          <a:ln w="9525">
            <a:solidFill>
              <a:srgbClr val="66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ru-RU" sz="1400" dirty="0">
                <a:cs typeface="+mn-cs"/>
              </a:rPr>
              <a:t>Выполнение мероприятий </a:t>
            </a:r>
          </a:p>
          <a:p>
            <a:pPr algn="ctr">
              <a:defRPr/>
            </a:pPr>
            <a:r>
              <a:rPr lang="ru-RU" sz="1400" dirty="0">
                <a:cs typeface="+mn-cs"/>
              </a:rPr>
              <a:t>производственной программы</a:t>
            </a:r>
          </a:p>
        </p:txBody>
      </p:sp>
      <p:sp>
        <p:nvSpPr>
          <p:cNvPr id="39" name="Rectangle 23"/>
          <p:cNvSpPr>
            <a:spLocks noChangeArrowheads="1"/>
          </p:cNvSpPr>
          <p:nvPr/>
        </p:nvSpPr>
        <p:spPr bwMode="auto">
          <a:xfrm>
            <a:off x="3851920" y="2708920"/>
            <a:ext cx="2808312" cy="287337"/>
          </a:xfrm>
          <a:prstGeom prst="rect">
            <a:avLst/>
          </a:prstGeom>
          <a:solidFill>
            <a:srgbClr val="E3D5FF"/>
          </a:solidFill>
          <a:ln w="9525">
            <a:solidFill>
              <a:srgbClr val="66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400" dirty="0"/>
              <a:t>Источники финансирования </a:t>
            </a:r>
            <a:r>
              <a:rPr lang="ru-RU" sz="1400" dirty="0" smtClean="0"/>
              <a:t>ИП</a:t>
            </a:r>
            <a:endParaRPr lang="ru-RU" sz="1400" dirty="0"/>
          </a:p>
        </p:txBody>
      </p:sp>
      <p:sp>
        <p:nvSpPr>
          <p:cNvPr id="40" name="Rectangle 23"/>
          <p:cNvSpPr>
            <a:spLocks noChangeArrowheads="1"/>
          </p:cNvSpPr>
          <p:nvPr/>
        </p:nvSpPr>
        <p:spPr bwMode="auto">
          <a:xfrm>
            <a:off x="3851920" y="3068960"/>
            <a:ext cx="2808312" cy="648072"/>
          </a:xfrm>
          <a:prstGeom prst="rect">
            <a:avLst/>
          </a:prstGeom>
          <a:solidFill>
            <a:srgbClr val="E3D5FF"/>
          </a:solidFill>
          <a:ln w="9525">
            <a:solidFill>
              <a:srgbClr val="66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400" dirty="0"/>
              <a:t>Долгосрочные </a:t>
            </a:r>
            <a:r>
              <a:rPr lang="ru-RU" sz="1400" dirty="0" smtClean="0"/>
              <a:t>параметры</a:t>
            </a:r>
          </a:p>
          <a:p>
            <a:pPr algn="ctr"/>
            <a:r>
              <a:rPr lang="ru-RU" sz="1400" dirty="0" smtClean="0"/>
              <a:t> регулирования </a:t>
            </a:r>
          </a:p>
          <a:p>
            <a:pPr algn="ctr"/>
            <a:r>
              <a:rPr lang="ru-RU" sz="1400" dirty="0" smtClean="0"/>
              <a:t>(не подлежат изменению)</a:t>
            </a:r>
            <a:endParaRPr lang="ru-RU" sz="1400" dirty="0"/>
          </a:p>
        </p:txBody>
      </p:sp>
      <p:sp>
        <p:nvSpPr>
          <p:cNvPr id="41" name="Rectangle 23"/>
          <p:cNvSpPr>
            <a:spLocks noChangeArrowheads="1"/>
          </p:cNvSpPr>
          <p:nvPr/>
        </p:nvSpPr>
        <p:spPr bwMode="auto">
          <a:xfrm>
            <a:off x="3851920" y="3789040"/>
            <a:ext cx="2808312" cy="648072"/>
          </a:xfrm>
          <a:prstGeom prst="rect">
            <a:avLst/>
          </a:prstGeom>
          <a:solidFill>
            <a:srgbClr val="E3D5FF"/>
          </a:solidFill>
          <a:ln w="9525">
            <a:solidFill>
              <a:srgbClr val="66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400" dirty="0"/>
              <a:t>Порядок контроля </a:t>
            </a:r>
            <a:r>
              <a:rPr lang="ru-RU" sz="1400" dirty="0" smtClean="0"/>
              <a:t>и</a:t>
            </a:r>
          </a:p>
          <a:p>
            <a:pPr algn="ctr"/>
            <a:r>
              <a:rPr lang="ru-RU" sz="1400" dirty="0" smtClean="0"/>
              <a:t>внесения </a:t>
            </a:r>
            <a:r>
              <a:rPr lang="ru-RU" sz="1400" dirty="0"/>
              <a:t>изменений в </a:t>
            </a:r>
            <a:endParaRPr lang="ru-RU" sz="1400" dirty="0" smtClean="0"/>
          </a:p>
          <a:p>
            <a:pPr algn="ctr"/>
            <a:r>
              <a:rPr lang="ru-RU" sz="1400" dirty="0" smtClean="0"/>
              <a:t>соглашение</a:t>
            </a:r>
            <a:r>
              <a:rPr lang="ru-RU" sz="1400" dirty="0"/>
              <a:t>; </a:t>
            </a:r>
          </a:p>
        </p:txBody>
      </p:sp>
      <p:sp>
        <p:nvSpPr>
          <p:cNvPr id="43" name="Прямоугольник 42"/>
          <p:cNvSpPr/>
          <p:nvPr/>
        </p:nvSpPr>
        <p:spPr>
          <a:xfrm>
            <a:off x="3851920" y="5229200"/>
            <a:ext cx="5040560" cy="504056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ru-RU" sz="1600" dirty="0">
                <a:solidFill>
                  <a:srgbClr val="663300"/>
                </a:solidFill>
              </a:rPr>
              <a:t>Компенсация разницы между определенными и учтенными расходами</a:t>
            </a:r>
          </a:p>
        </p:txBody>
      </p:sp>
      <p:cxnSp>
        <p:nvCxnSpPr>
          <p:cNvPr id="53" name="Прямая со стрелкой 52"/>
          <p:cNvCxnSpPr/>
          <p:nvPr/>
        </p:nvCxnSpPr>
        <p:spPr>
          <a:xfrm>
            <a:off x="4427984" y="1772816"/>
            <a:ext cx="360040" cy="0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 стрелкой 54"/>
          <p:cNvCxnSpPr/>
          <p:nvPr/>
        </p:nvCxnSpPr>
        <p:spPr>
          <a:xfrm flipH="1">
            <a:off x="755576" y="1772816"/>
            <a:ext cx="792088" cy="0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Прямоугольник 56"/>
          <p:cNvSpPr/>
          <p:nvPr/>
        </p:nvSpPr>
        <p:spPr>
          <a:xfrm>
            <a:off x="3851920" y="4581128"/>
            <a:ext cx="5040560" cy="504056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rgbClr val="663300"/>
                </a:solidFill>
              </a:rPr>
              <a:t>Учет расходов организации при </a:t>
            </a:r>
          </a:p>
          <a:p>
            <a:pPr algn="ctr"/>
            <a:r>
              <a:rPr lang="ru-RU" sz="1600" dirty="0" smtClean="0">
                <a:solidFill>
                  <a:srgbClr val="663300"/>
                </a:solidFill>
              </a:rPr>
              <a:t>установлении тарифа</a:t>
            </a:r>
            <a:endParaRPr lang="ru-RU" sz="1600" dirty="0">
              <a:solidFill>
                <a:srgbClr val="663300"/>
              </a:solidFill>
            </a:endParaRPr>
          </a:p>
        </p:txBody>
      </p:sp>
      <p:sp>
        <p:nvSpPr>
          <p:cNvPr id="59" name="Штриховая стрелка вправо 58"/>
          <p:cNvSpPr/>
          <p:nvPr/>
        </p:nvSpPr>
        <p:spPr>
          <a:xfrm rot="5400000">
            <a:off x="7254044" y="2619164"/>
            <a:ext cx="1368152" cy="2411760"/>
          </a:xfrm>
          <a:prstGeom prst="stripedRightArrow">
            <a:avLst>
              <a:gd name="adj1" fmla="val 50000"/>
              <a:gd name="adj2" fmla="val 51736"/>
            </a:avLst>
          </a:prstGeom>
          <a:solidFill>
            <a:srgbClr val="F4E16C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0" name="Прямоугольник 59"/>
          <p:cNvSpPr/>
          <p:nvPr/>
        </p:nvSpPr>
        <p:spPr>
          <a:xfrm>
            <a:off x="6948264" y="3356992"/>
            <a:ext cx="2016224" cy="8640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rgbClr val="800000"/>
                </a:solidFill>
              </a:rPr>
              <a:t>При передаче полномочий по установлению тарифа</a:t>
            </a:r>
            <a:endParaRPr lang="ru-RU" sz="1200" b="1" dirty="0">
              <a:solidFill>
                <a:srgbClr val="800000"/>
              </a:solidFill>
            </a:endParaRPr>
          </a:p>
        </p:txBody>
      </p:sp>
      <p:cxnSp>
        <p:nvCxnSpPr>
          <p:cNvPr id="62" name="Прямая со стрелкой 61"/>
          <p:cNvCxnSpPr/>
          <p:nvPr/>
        </p:nvCxnSpPr>
        <p:spPr>
          <a:xfrm>
            <a:off x="4355976" y="4437112"/>
            <a:ext cx="0" cy="144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 стрелкой 64"/>
          <p:cNvCxnSpPr/>
          <p:nvPr/>
        </p:nvCxnSpPr>
        <p:spPr>
          <a:xfrm>
            <a:off x="6156176" y="4437112"/>
            <a:ext cx="0" cy="144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Прямоугольник 66"/>
          <p:cNvSpPr/>
          <p:nvPr/>
        </p:nvSpPr>
        <p:spPr>
          <a:xfrm>
            <a:off x="251520" y="5877272"/>
            <a:ext cx="8712968" cy="72008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3810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33CC"/>
                </a:solidFill>
              </a:rPr>
              <a:t>Поправка ст.36</a:t>
            </a:r>
            <a:r>
              <a:rPr lang="ru-RU" dirty="0" smtClean="0">
                <a:solidFill>
                  <a:srgbClr val="0033CC"/>
                </a:solidFill>
              </a:rPr>
              <a:t>: </a:t>
            </a:r>
            <a:r>
              <a:rPr lang="ru-RU" sz="1600" dirty="0" smtClean="0">
                <a:solidFill>
                  <a:srgbClr val="C00000"/>
                </a:solidFill>
              </a:rPr>
              <a:t>заключать  по предложению организации ВКХ и обязательно для заключения субъектом и муниципалитетом</a:t>
            </a:r>
            <a:endParaRPr lang="ru-RU" sz="1600" dirty="0">
              <a:solidFill>
                <a:srgbClr val="C00000"/>
              </a:solidFill>
            </a:endParaRPr>
          </a:p>
        </p:txBody>
      </p:sp>
      <p:sp>
        <p:nvSpPr>
          <p:cNvPr id="70" name="Rectangle 22"/>
          <p:cNvSpPr>
            <a:spLocks noChangeArrowheads="1"/>
          </p:cNvSpPr>
          <p:nvPr/>
        </p:nvSpPr>
        <p:spPr bwMode="auto">
          <a:xfrm>
            <a:off x="179512" y="4797152"/>
            <a:ext cx="2880320" cy="504825"/>
          </a:xfrm>
          <a:prstGeom prst="rect">
            <a:avLst/>
          </a:prstGeom>
          <a:solidFill>
            <a:srgbClr val="A6C1F8"/>
          </a:solidFill>
          <a:ln w="9525">
            <a:solidFill>
              <a:srgbClr val="66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ru-RU" sz="1400" dirty="0" smtClean="0">
                <a:cs typeface="+mn-cs"/>
              </a:rPr>
              <a:t>Наличие утвержденных схем </a:t>
            </a:r>
          </a:p>
          <a:p>
            <a:pPr algn="ctr">
              <a:defRPr/>
            </a:pPr>
            <a:r>
              <a:rPr lang="ru-RU" sz="1400" dirty="0" smtClean="0">
                <a:cs typeface="+mn-cs"/>
              </a:rPr>
              <a:t>водоснабжения и водоотведения</a:t>
            </a:r>
            <a:endParaRPr lang="ru-RU" sz="1400" dirty="0">
              <a:cs typeface="+mn-cs"/>
            </a:endParaRPr>
          </a:p>
        </p:txBody>
      </p:sp>
      <p:sp>
        <p:nvSpPr>
          <p:cNvPr id="33" name="Стрелка вниз 32"/>
          <p:cNvSpPr/>
          <p:nvPr/>
        </p:nvSpPr>
        <p:spPr>
          <a:xfrm>
            <a:off x="7668344" y="1556792"/>
            <a:ext cx="360040" cy="504056"/>
          </a:xfrm>
          <a:prstGeom prst="downArrow">
            <a:avLst/>
          </a:prstGeom>
          <a:solidFill>
            <a:srgbClr val="800000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16632"/>
            <a:ext cx="9144000" cy="576064"/>
          </a:xfrm>
        </p:spPr>
        <p:txBody>
          <a:bodyPr/>
          <a:lstStyle/>
          <a:p>
            <a:pPr eaLnBrk="1" hangingPunct="1"/>
            <a:r>
              <a:rPr lang="ru-RU" sz="2400" b="1" dirty="0" smtClean="0">
                <a:solidFill>
                  <a:srgbClr val="3333CC"/>
                </a:solidFill>
              </a:rPr>
              <a:t/>
            </a:r>
            <a:br>
              <a:rPr lang="ru-RU" sz="2400" b="1" dirty="0" smtClean="0">
                <a:solidFill>
                  <a:srgbClr val="3333CC"/>
                </a:solidFill>
              </a:rPr>
            </a:br>
            <a:r>
              <a:rPr lang="ru-RU" sz="1800" dirty="0" smtClean="0">
                <a:solidFill>
                  <a:srgbClr val="3333CC"/>
                </a:solidFill>
              </a:rPr>
              <a:t>(ст.39)  </a:t>
            </a:r>
            <a:r>
              <a:rPr lang="ru-RU" sz="2000" b="1" dirty="0" smtClean="0">
                <a:solidFill>
                  <a:srgbClr val="3333CC"/>
                </a:solidFill>
              </a:rPr>
              <a:t>Целевые показатели деятельности организаций ВКХ</a:t>
            </a:r>
            <a:r>
              <a:rPr lang="ru-RU" sz="2400" b="1" dirty="0" smtClean="0">
                <a:solidFill>
                  <a:srgbClr val="3333CC"/>
                </a:solidFill>
              </a:rPr>
              <a:t/>
            </a:r>
            <a:br>
              <a:rPr lang="ru-RU" sz="2400" b="1" dirty="0" smtClean="0">
                <a:solidFill>
                  <a:srgbClr val="3333CC"/>
                </a:solidFill>
              </a:rPr>
            </a:br>
            <a:endParaRPr lang="ru-RU" sz="2400" dirty="0" smtClean="0">
              <a:solidFill>
                <a:srgbClr val="3333CC"/>
              </a:solidFill>
            </a:endParaRPr>
          </a:p>
        </p:txBody>
      </p:sp>
      <p:sp>
        <p:nvSpPr>
          <p:cNvPr id="33794" name="Rectangle 3"/>
          <p:cNvSpPr>
            <a:spLocks noChangeArrowheads="1"/>
          </p:cNvSpPr>
          <p:nvPr/>
        </p:nvSpPr>
        <p:spPr bwMode="auto">
          <a:xfrm>
            <a:off x="3203848" y="836712"/>
            <a:ext cx="2735263" cy="50405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chemeClr val="accent2">
                <a:lumMod val="75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dirty="0">
                <a:solidFill>
                  <a:schemeClr val="accent2">
                    <a:lumMod val="75000"/>
                  </a:schemeClr>
                </a:solidFill>
              </a:rPr>
              <a:t>ВКХ</a:t>
            </a:r>
          </a:p>
        </p:txBody>
      </p:sp>
      <p:sp>
        <p:nvSpPr>
          <p:cNvPr id="33795" name="Rectangle 4"/>
          <p:cNvSpPr>
            <a:spLocks noChangeArrowheads="1"/>
          </p:cNvSpPr>
          <p:nvPr/>
        </p:nvSpPr>
        <p:spPr bwMode="auto">
          <a:xfrm>
            <a:off x="539552" y="1484784"/>
            <a:ext cx="8280920" cy="1008112"/>
          </a:xfrm>
          <a:prstGeom prst="rect">
            <a:avLst/>
          </a:prstGeom>
          <a:solidFill>
            <a:srgbClr val="FBF1A3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 dirty="0"/>
              <a:t>Целевые </a:t>
            </a:r>
            <a:r>
              <a:rPr lang="ru-RU" b="1" dirty="0" smtClean="0"/>
              <a:t>показатели</a:t>
            </a:r>
          </a:p>
          <a:p>
            <a:r>
              <a:rPr lang="ru-RU" b="1" dirty="0" smtClean="0">
                <a:solidFill>
                  <a:srgbClr val="0033CC"/>
                </a:solidFill>
                <a:latin typeface="+mn-lt"/>
                <a:cs typeface="+mn-cs"/>
              </a:rPr>
              <a:t>ПФЗ 79657-6</a:t>
            </a:r>
            <a:r>
              <a:rPr lang="ru-RU" dirty="0" smtClean="0">
                <a:solidFill>
                  <a:srgbClr val="C00000"/>
                </a:solidFill>
                <a:latin typeface="+mn-lt"/>
                <a:cs typeface="+mn-cs"/>
              </a:rPr>
              <a:t>: Показатели надежности, качества и энергетической </a:t>
            </a:r>
          </a:p>
          <a:p>
            <a:r>
              <a:rPr lang="ru-RU" dirty="0" smtClean="0">
                <a:solidFill>
                  <a:srgbClr val="C00000"/>
                </a:solidFill>
                <a:latin typeface="+mn-lt"/>
                <a:cs typeface="+mn-cs"/>
              </a:rPr>
              <a:t>эффективности объектов (плановые и фактические)</a:t>
            </a:r>
            <a:endParaRPr lang="ru-RU" dirty="0">
              <a:solidFill>
                <a:srgbClr val="C00000"/>
              </a:solidFill>
              <a:latin typeface="+mn-lt"/>
              <a:cs typeface="+mn-cs"/>
            </a:endParaRPr>
          </a:p>
        </p:txBody>
      </p:sp>
      <p:sp>
        <p:nvSpPr>
          <p:cNvPr id="33796" name="Rectangle 5"/>
          <p:cNvSpPr>
            <a:spLocks noChangeArrowheads="1"/>
          </p:cNvSpPr>
          <p:nvPr/>
        </p:nvSpPr>
        <p:spPr bwMode="auto">
          <a:xfrm>
            <a:off x="251520" y="2996952"/>
            <a:ext cx="2520950" cy="719137"/>
          </a:xfrm>
          <a:prstGeom prst="rect">
            <a:avLst/>
          </a:prstGeom>
          <a:solidFill>
            <a:srgbClr val="F5FFE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600" dirty="0"/>
              <a:t>Качество питьевой воды</a:t>
            </a:r>
          </a:p>
        </p:txBody>
      </p:sp>
      <p:sp>
        <p:nvSpPr>
          <p:cNvPr id="33797" name="Rectangle 6"/>
          <p:cNvSpPr>
            <a:spLocks noChangeArrowheads="1"/>
          </p:cNvSpPr>
          <p:nvPr/>
        </p:nvSpPr>
        <p:spPr bwMode="auto">
          <a:xfrm>
            <a:off x="251520" y="4221088"/>
            <a:ext cx="2088232" cy="647700"/>
          </a:xfrm>
          <a:prstGeom prst="rect">
            <a:avLst/>
          </a:prstGeom>
          <a:solidFill>
            <a:srgbClr val="E7FFEF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dirty="0"/>
              <a:t>Очистки </a:t>
            </a:r>
          </a:p>
          <a:p>
            <a:pPr algn="ctr"/>
            <a:r>
              <a:rPr lang="ru-RU" dirty="0"/>
              <a:t>сточных вод</a:t>
            </a:r>
          </a:p>
        </p:txBody>
      </p:sp>
      <p:sp>
        <p:nvSpPr>
          <p:cNvPr id="33798" name="Rectangle 7"/>
          <p:cNvSpPr>
            <a:spLocks noChangeArrowheads="1"/>
          </p:cNvSpPr>
          <p:nvPr/>
        </p:nvSpPr>
        <p:spPr bwMode="auto">
          <a:xfrm>
            <a:off x="3347864" y="2996952"/>
            <a:ext cx="2520950" cy="719137"/>
          </a:xfrm>
          <a:prstGeom prst="rect">
            <a:avLst/>
          </a:prstGeom>
          <a:solidFill>
            <a:srgbClr val="E3FFE1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600" dirty="0"/>
              <a:t>Надежности и </a:t>
            </a:r>
          </a:p>
          <a:p>
            <a:pPr algn="ctr"/>
            <a:r>
              <a:rPr lang="ru-RU" sz="1600" dirty="0"/>
              <a:t>бесперебойности </a:t>
            </a:r>
          </a:p>
        </p:txBody>
      </p:sp>
      <p:sp>
        <p:nvSpPr>
          <p:cNvPr id="33799" name="Rectangle 8"/>
          <p:cNvSpPr>
            <a:spLocks noChangeArrowheads="1"/>
          </p:cNvSpPr>
          <p:nvPr/>
        </p:nvSpPr>
        <p:spPr bwMode="auto">
          <a:xfrm>
            <a:off x="6372200" y="4221088"/>
            <a:ext cx="2519437" cy="648072"/>
          </a:xfrm>
          <a:prstGeom prst="rect">
            <a:avLst/>
          </a:prstGeom>
          <a:solidFill>
            <a:srgbClr val="D2FEF6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dirty="0"/>
              <a:t>Энергоэффективность</a:t>
            </a:r>
          </a:p>
        </p:txBody>
      </p:sp>
      <p:sp>
        <p:nvSpPr>
          <p:cNvPr id="33800" name="Rectangle 9"/>
          <p:cNvSpPr>
            <a:spLocks noChangeArrowheads="1"/>
          </p:cNvSpPr>
          <p:nvPr/>
        </p:nvSpPr>
        <p:spPr bwMode="auto">
          <a:xfrm>
            <a:off x="6228184" y="2996952"/>
            <a:ext cx="2736850" cy="1008112"/>
          </a:xfrm>
          <a:prstGeom prst="rect">
            <a:avLst/>
          </a:prstGeom>
          <a:solidFill>
            <a:srgbClr val="F8FFDD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dirty="0"/>
              <a:t>Качество обслуживания </a:t>
            </a:r>
          </a:p>
          <a:p>
            <a:pPr algn="ctr"/>
            <a:r>
              <a:rPr lang="ru-RU" dirty="0" smtClean="0"/>
              <a:t>абонентов</a:t>
            </a:r>
          </a:p>
          <a:p>
            <a:pPr algn="ctr"/>
            <a:r>
              <a:rPr lang="ru-RU" u="dashHeavy" dirty="0" smtClean="0">
                <a:solidFill>
                  <a:srgbClr val="C00000"/>
                </a:solidFill>
                <a:latin typeface="+mn-lt"/>
                <a:cs typeface="+mn-cs"/>
              </a:rPr>
              <a:t>исключить</a:t>
            </a:r>
            <a:endParaRPr lang="ru-RU" u="dashHeavy" dirty="0">
              <a:solidFill>
                <a:srgbClr val="C00000"/>
              </a:solidFill>
              <a:latin typeface="+mn-lt"/>
              <a:cs typeface="+mn-cs"/>
            </a:endParaRPr>
          </a:p>
        </p:txBody>
      </p:sp>
      <p:sp>
        <p:nvSpPr>
          <p:cNvPr id="33801" name="AutoShape 10"/>
          <p:cNvSpPr>
            <a:spLocks noChangeArrowheads="1"/>
          </p:cNvSpPr>
          <p:nvPr/>
        </p:nvSpPr>
        <p:spPr bwMode="auto">
          <a:xfrm>
            <a:off x="827584" y="2564904"/>
            <a:ext cx="1081088" cy="360363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5">
              <a:lumMod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 dirty="0"/>
          </a:p>
        </p:txBody>
      </p:sp>
      <p:sp>
        <p:nvSpPr>
          <p:cNvPr id="33802" name="AutoShape 11"/>
          <p:cNvSpPr>
            <a:spLocks noChangeArrowheads="1"/>
          </p:cNvSpPr>
          <p:nvPr/>
        </p:nvSpPr>
        <p:spPr bwMode="auto">
          <a:xfrm>
            <a:off x="3995936" y="2564904"/>
            <a:ext cx="1081087" cy="360363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5">
              <a:lumMod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 dirty="0"/>
          </a:p>
        </p:txBody>
      </p:sp>
      <p:sp>
        <p:nvSpPr>
          <p:cNvPr id="33803" name="AutoShape 12"/>
          <p:cNvSpPr>
            <a:spLocks noChangeArrowheads="1"/>
          </p:cNvSpPr>
          <p:nvPr/>
        </p:nvSpPr>
        <p:spPr bwMode="auto">
          <a:xfrm>
            <a:off x="7236296" y="2564904"/>
            <a:ext cx="936625" cy="360363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>
              <a:lumMod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 dirty="0"/>
          </a:p>
        </p:txBody>
      </p:sp>
      <p:sp>
        <p:nvSpPr>
          <p:cNvPr id="33804" name="AutoShape 13"/>
          <p:cNvSpPr>
            <a:spLocks noChangeArrowheads="1"/>
          </p:cNvSpPr>
          <p:nvPr/>
        </p:nvSpPr>
        <p:spPr bwMode="auto">
          <a:xfrm>
            <a:off x="2915816" y="2636912"/>
            <a:ext cx="215900" cy="1512168"/>
          </a:xfrm>
          <a:prstGeom prst="downArrow">
            <a:avLst>
              <a:gd name="adj1" fmla="val 50000"/>
              <a:gd name="adj2" fmla="val 158456"/>
            </a:avLst>
          </a:prstGeom>
          <a:solidFill>
            <a:schemeClr val="accent1">
              <a:lumMod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 dirty="0"/>
          </a:p>
        </p:txBody>
      </p:sp>
      <p:sp>
        <p:nvSpPr>
          <p:cNvPr id="33805" name="AutoShape 14"/>
          <p:cNvSpPr>
            <a:spLocks noChangeArrowheads="1"/>
          </p:cNvSpPr>
          <p:nvPr/>
        </p:nvSpPr>
        <p:spPr bwMode="auto">
          <a:xfrm>
            <a:off x="5940152" y="2636912"/>
            <a:ext cx="216024" cy="1512167"/>
          </a:xfrm>
          <a:prstGeom prst="downArrow">
            <a:avLst>
              <a:gd name="adj1" fmla="val 50000"/>
              <a:gd name="adj2" fmla="val 158456"/>
            </a:avLst>
          </a:prstGeom>
          <a:solidFill>
            <a:schemeClr val="accent1">
              <a:lumMod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251520" y="5013176"/>
            <a:ext cx="8712968" cy="132343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450850" algn="just" eaLnBrk="0" hangingPunct="0">
              <a:defRPr/>
            </a:pPr>
            <a:r>
              <a:rPr lang="ru-RU" sz="1600" b="1" dirty="0"/>
              <a:t>Целевые показатели деятельности устанавливаются органом государственной власти субъекта РФ на период действия инвестиционной программы с учетом </a:t>
            </a:r>
            <a:r>
              <a:rPr lang="ru-RU" sz="1600" b="1" strike="sngStrike" dirty="0">
                <a:solidFill>
                  <a:srgbClr val="FF0000"/>
                </a:solidFill>
              </a:rPr>
              <a:t>сравнения их с лучшими аналогами фактических показателей деятельности</a:t>
            </a:r>
            <a:r>
              <a:rPr lang="ru-RU" sz="1600" b="1" strike="sngStrike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600" b="1" strike="sngStrike" dirty="0">
                <a:solidFill>
                  <a:srgbClr val="FF0000"/>
                </a:solidFill>
              </a:rPr>
              <a:t>за истекший период </a:t>
            </a:r>
            <a:r>
              <a:rPr lang="ru-RU" sz="1600" b="1" dirty="0"/>
              <a:t>регулирования и результатов технического обследования централизованных систем </a:t>
            </a:r>
            <a:endParaRPr lang="ru-RU" sz="1600" b="1" dirty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3808" name="Rectangle 6"/>
          <p:cNvSpPr>
            <a:spLocks noChangeArrowheads="1"/>
          </p:cNvSpPr>
          <p:nvPr/>
        </p:nvSpPr>
        <p:spPr bwMode="auto">
          <a:xfrm>
            <a:off x="2411760" y="4221088"/>
            <a:ext cx="3888432" cy="648072"/>
          </a:xfrm>
          <a:prstGeom prst="rect">
            <a:avLst/>
          </a:prstGeom>
          <a:solidFill>
            <a:srgbClr val="E7FFEF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dirty="0"/>
              <a:t>Соотношение цены </a:t>
            </a:r>
            <a:endParaRPr lang="ru-RU" dirty="0" smtClean="0"/>
          </a:p>
          <a:p>
            <a:pPr algn="ctr"/>
            <a:r>
              <a:rPr lang="ru-RU" dirty="0" smtClean="0"/>
              <a:t>и Инвест.программы </a:t>
            </a:r>
            <a:r>
              <a:rPr lang="ru-RU" u="dashHeavy" dirty="0" smtClean="0">
                <a:solidFill>
                  <a:srgbClr val="C00000"/>
                </a:solidFill>
              </a:rPr>
              <a:t>исключить</a:t>
            </a:r>
            <a:endParaRPr lang="ru-RU" dirty="0"/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6300192" y="3717032"/>
            <a:ext cx="2664296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13349552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7128792" cy="418058"/>
          </a:xfrm>
        </p:spPr>
        <p:txBody>
          <a:bodyPr/>
          <a:lstStyle/>
          <a:p>
            <a:r>
              <a:rPr lang="ru-RU" sz="1600" dirty="0" smtClean="0">
                <a:solidFill>
                  <a:srgbClr val="333399"/>
                </a:solidFill>
              </a:rPr>
              <a:t>(ст.7; ст. 12)   </a:t>
            </a:r>
            <a:r>
              <a:rPr lang="ru-RU" sz="2400" b="1" dirty="0" smtClean="0">
                <a:solidFill>
                  <a:srgbClr val="0033CC"/>
                </a:solidFill>
              </a:rPr>
              <a:t>Гарантирующие организации ВКХ</a:t>
            </a:r>
            <a:endParaRPr lang="ru-RU" sz="2400" b="1" dirty="0">
              <a:solidFill>
                <a:srgbClr val="0033CC"/>
              </a:solidFill>
            </a:endParaRP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3131840" y="836712"/>
            <a:ext cx="2665413" cy="504825"/>
          </a:xfrm>
          <a:prstGeom prst="rect">
            <a:avLst/>
          </a:prstGeom>
          <a:gradFill rotWithShape="1">
            <a:gsLst>
              <a:gs pos="0">
                <a:srgbClr val="CC0099"/>
              </a:gs>
              <a:gs pos="50000">
                <a:schemeClr val="bg1"/>
              </a:gs>
              <a:gs pos="100000">
                <a:srgbClr val="CC0099"/>
              </a:gs>
            </a:gsLst>
            <a:lin ang="5400000" scaled="1"/>
          </a:gradFill>
          <a:ln w="9525">
            <a:solidFill>
              <a:srgbClr val="CC00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b="1">
                <a:solidFill>
                  <a:srgbClr val="660066"/>
                </a:solidFill>
              </a:rPr>
              <a:t>ОМСУ</a:t>
            </a: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2195736" y="2276872"/>
            <a:ext cx="4752528" cy="504825"/>
          </a:xfrm>
          <a:prstGeom prst="rect">
            <a:avLst/>
          </a:prstGeom>
          <a:gradFill rotWithShape="1">
            <a:gsLst>
              <a:gs pos="0">
                <a:srgbClr val="99CCFF"/>
              </a:gs>
              <a:gs pos="50000">
                <a:schemeClr val="bg1"/>
              </a:gs>
              <a:gs pos="100000">
                <a:srgbClr val="99CC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b="1" dirty="0">
                <a:solidFill>
                  <a:schemeClr val="accent2"/>
                </a:solidFill>
              </a:rPr>
              <a:t>Гарантирующая </a:t>
            </a:r>
            <a:r>
              <a:rPr lang="ru-RU" b="1" dirty="0" smtClean="0">
                <a:solidFill>
                  <a:schemeClr val="accent2"/>
                </a:solidFill>
              </a:rPr>
              <a:t>организация (ГО)</a:t>
            </a:r>
            <a:endParaRPr lang="ru-RU" b="1" dirty="0">
              <a:solidFill>
                <a:schemeClr val="accent2"/>
              </a:solidFill>
            </a:endParaRPr>
          </a:p>
        </p:txBody>
      </p:sp>
      <p:sp>
        <p:nvSpPr>
          <p:cNvPr id="6" name="AutoShape 7"/>
          <p:cNvSpPr>
            <a:spLocks noChangeArrowheads="1"/>
          </p:cNvSpPr>
          <p:nvPr/>
        </p:nvSpPr>
        <p:spPr bwMode="auto">
          <a:xfrm>
            <a:off x="3059832" y="1412776"/>
            <a:ext cx="2663825" cy="864121"/>
          </a:xfrm>
          <a:prstGeom prst="downArrow">
            <a:avLst>
              <a:gd name="adj1" fmla="val 50000"/>
              <a:gd name="adj2" fmla="val 25000"/>
            </a:avLst>
          </a:prstGeom>
          <a:gradFill rotWithShape="1">
            <a:gsLst>
              <a:gs pos="0">
                <a:srgbClr val="FBFFF3"/>
              </a:gs>
              <a:gs pos="100000">
                <a:srgbClr val="D2F698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2411760" y="1628800"/>
            <a:ext cx="410527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 dirty="0">
                <a:solidFill>
                  <a:srgbClr val="333300"/>
                </a:solidFill>
              </a:rPr>
              <a:t>Определяет границы деятельности</a:t>
            </a:r>
          </a:p>
        </p:txBody>
      </p:sp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1042988" y="3716338"/>
            <a:ext cx="2881312" cy="433387"/>
          </a:xfrm>
          <a:prstGeom prst="rect">
            <a:avLst/>
          </a:prstGeom>
          <a:solidFill>
            <a:srgbClr val="C6E7FE"/>
          </a:solidFill>
          <a:ln w="9525">
            <a:solidFill>
              <a:srgbClr val="99CC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dirty="0"/>
              <a:t>Водоснабжение</a:t>
            </a:r>
          </a:p>
        </p:txBody>
      </p:sp>
      <p:sp>
        <p:nvSpPr>
          <p:cNvPr id="9" name="Rectangle 10"/>
          <p:cNvSpPr>
            <a:spLocks noChangeArrowheads="1"/>
          </p:cNvSpPr>
          <p:nvPr/>
        </p:nvSpPr>
        <p:spPr bwMode="auto">
          <a:xfrm>
            <a:off x="5148263" y="3716338"/>
            <a:ext cx="2881312" cy="433387"/>
          </a:xfrm>
          <a:prstGeom prst="rect">
            <a:avLst/>
          </a:prstGeom>
          <a:solidFill>
            <a:srgbClr val="E5FDB1"/>
          </a:solidFill>
          <a:ln w="9525">
            <a:solidFill>
              <a:srgbClr val="D2F698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dirty="0" smtClean="0"/>
              <a:t>Водоотведение</a:t>
            </a:r>
            <a:endParaRPr lang="ru-RU" dirty="0"/>
          </a:p>
        </p:txBody>
      </p:sp>
      <p:sp>
        <p:nvSpPr>
          <p:cNvPr id="10" name="Rectangle 21"/>
          <p:cNvSpPr>
            <a:spLocks noChangeArrowheads="1"/>
          </p:cNvSpPr>
          <p:nvPr/>
        </p:nvSpPr>
        <p:spPr bwMode="auto">
          <a:xfrm>
            <a:off x="1042988" y="4581525"/>
            <a:ext cx="7058025" cy="433388"/>
          </a:xfrm>
          <a:prstGeom prst="rect">
            <a:avLst/>
          </a:prstGeom>
          <a:solidFill>
            <a:srgbClr val="F6E2FE"/>
          </a:solidFill>
          <a:ln w="9525">
            <a:solidFill>
              <a:srgbClr val="9904C8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>
                <a:solidFill>
                  <a:srgbClr val="9904C8"/>
                </a:solidFill>
              </a:rPr>
              <a:t>Централизованные системы ВКХ</a:t>
            </a:r>
          </a:p>
        </p:txBody>
      </p:sp>
      <p:sp>
        <p:nvSpPr>
          <p:cNvPr id="13" name="Rectangle 22"/>
          <p:cNvSpPr>
            <a:spLocks noChangeArrowheads="1"/>
          </p:cNvSpPr>
          <p:nvPr/>
        </p:nvSpPr>
        <p:spPr bwMode="auto">
          <a:xfrm>
            <a:off x="1043608" y="5517232"/>
            <a:ext cx="7058025" cy="576262"/>
          </a:xfrm>
          <a:prstGeom prst="rect">
            <a:avLst/>
          </a:prstGeom>
          <a:solidFill>
            <a:srgbClr val="ECE7FF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>
                <a:solidFill>
                  <a:schemeClr val="accent2"/>
                </a:solidFill>
              </a:rPr>
              <a:t>Абоненты</a:t>
            </a:r>
          </a:p>
        </p:txBody>
      </p:sp>
      <p:sp>
        <p:nvSpPr>
          <p:cNvPr id="14" name="AutoShape 11"/>
          <p:cNvSpPr>
            <a:spLocks noChangeArrowheads="1"/>
          </p:cNvSpPr>
          <p:nvPr/>
        </p:nvSpPr>
        <p:spPr bwMode="auto">
          <a:xfrm>
            <a:off x="2699792" y="3068960"/>
            <a:ext cx="485775" cy="576262"/>
          </a:xfrm>
          <a:prstGeom prst="downArrow">
            <a:avLst>
              <a:gd name="adj1" fmla="val 50000"/>
              <a:gd name="adj2" fmla="val 29657"/>
            </a:avLst>
          </a:prstGeom>
          <a:gradFill rotWithShape="1">
            <a:gsLst>
              <a:gs pos="0">
                <a:srgbClr val="99CCFF"/>
              </a:gs>
              <a:gs pos="100000">
                <a:schemeClr val="accent2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" name="AutoShape 11"/>
          <p:cNvSpPr>
            <a:spLocks noChangeArrowheads="1"/>
          </p:cNvSpPr>
          <p:nvPr/>
        </p:nvSpPr>
        <p:spPr bwMode="auto">
          <a:xfrm>
            <a:off x="2123728" y="3068960"/>
            <a:ext cx="485775" cy="576262"/>
          </a:xfrm>
          <a:prstGeom prst="downArrow">
            <a:avLst>
              <a:gd name="adj1" fmla="val 50000"/>
              <a:gd name="adj2" fmla="val 29657"/>
            </a:avLst>
          </a:prstGeom>
          <a:gradFill rotWithShape="1">
            <a:gsLst>
              <a:gs pos="0">
                <a:srgbClr val="99CCFF"/>
              </a:gs>
              <a:gs pos="100000">
                <a:schemeClr val="accent2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6" name="AutoShape 11"/>
          <p:cNvSpPr>
            <a:spLocks noChangeArrowheads="1"/>
          </p:cNvSpPr>
          <p:nvPr/>
        </p:nvSpPr>
        <p:spPr bwMode="auto">
          <a:xfrm>
            <a:off x="6588224" y="3068960"/>
            <a:ext cx="485775" cy="576262"/>
          </a:xfrm>
          <a:prstGeom prst="downArrow">
            <a:avLst>
              <a:gd name="adj1" fmla="val 50000"/>
              <a:gd name="adj2" fmla="val 29657"/>
            </a:avLst>
          </a:prstGeom>
          <a:gradFill rotWithShape="1">
            <a:gsLst>
              <a:gs pos="0">
                <a:srgbClr val="99CCFF"/>
              </a:gs>
              <a:gs pos="100000">
                <a:schemeClr val="accent2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7" name="AutoShape 11"/>
          <p:cNvSpPr>
            <a:spLocks noChangeArrowheads="1"/>
          </p:cNvSpPr>
          <p:nvPr/>
        </p:nvSpPr>
        <p:spPr bwMode="auto">
          <a:xfrm>
            <a:off x="5868144" y="3068960"/>
            <a:ext cx="485775" cy="576262"/>
          </a:xfrm>
          <a:prstGeom prst="downArrow">
            <a:avLst>
              <a:gd name="adj1" fmla="val 50000"/>
              <a:gd name="adj2" fmla="val 29657"/>
            </a:avLst>
          </a:prstGeom>
          <a:gradFill rotWithShape="1">
            <a:gsLst>
              <a:gs pos="0">
                <a:srgbClr val="99CCFF"/>
              </a:gs>
              <a:gs pos="100000">
                <a:schemeClr val="accent2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8" name="AutoShape 31"/>
          <p:cNvSpPr>
            <a:spLocks noChangeArrowheads="1"/>
          </p:cNvSpPr>
          <p:nvPr/>
        </p:nvSpPr>
        <p:spPr bwMode="auto">
          <a:xfrm>
            <a:off x="1547813" y="4221163"/>
            <a:ext cx="1512887" cy="287337"/>
          </a:xfrm>
          <a:prstGeom prst="downArrow">
            <a:avLst>
              <a:gd name="adj1" fmla="val 50000"/>
              <a:gd name="adj2" fmla="val 25000"/>
            </a:avLst>
          </a:prstGeom>
          <a:gradFill rotWithShape="1">
            <a:gsLst>
              <a:gs pos="0">
                <a:schemeClr val="bg1"/>
              </a:gs>
              <a:gs pos="100000">
                <a:schemeClr val="accent2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9" name="AutoShape 32"/>
          <p:cNvSpPr>
            <a:spLocks noChangeArrowheads="1"/>
          </p:cNvSpPr>
          <p:nvPr/>
        </p:nvSpPr>
        <p:spPr bwMode="auto">
          <a:xfrm>
            <a:off x="5867400" y="4221163"/>
            <a:ext cx="1512888" cy="287337"/>
          </a:xfrm>
          <a:prstGeom prst="downArrow">
            <a:avLst>
              <a:gd name="adj1" fmla="val 50000"/>
              <a:gd name="adj2" fmla="val 25000"/>
            </a:avLst>
          </a:prstGeom>
          <a:gradFill rotWithShape="1">
            <a:gsLst>
              <a:gs pos="0">
                <a:schemeClr val="bg1"/>
              </a:gs>
              <a:gs pos="100000">
                <a:schemeClr val="hlink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" name="AutoShape 23"/>
          <p:cNvSpPr>
            <a:spLocks noChangeArrowheads="1"/>
          </p:cNvSpPr>
          <p:nvPr/>
        </p:nvSpPr>
        <p:spPr bwMode="auto">
          <a:xfrm>
            <a:off x="1907704" y="5085184"/>
            <a:ext cx="358775" cy="360362"/>
          </a:xfrm>
          <a:prstGeom prst="upArrow">
            <a:avLst>
              <a:gd name="adj1" fmla="val 50000"/>
              <a:gd name="adj2" fmla="val 25111"/>
            </a:avLst>
          </a:prstGeom>
          <a:gradFill rotWithShape="1">
            <a:gsLst>
              <a:gs pos="0">
                <a:srgbClr val="9904C8"/>
              </a:gs>
              <a:gs pos="100000">
                <a:srgbClr val="F1B7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2" name="AutoShape 23"/>
          <p:cNvSpPr>
            <a:spLocks noChangeArrowheads="1"/>
          </p:cNvSpPr>
          <p:nvPr/>
        </p:nvSpPr>
        <p:spPr bwMode="auto">
          <a:xfrm>
            <a:off x="1403648" y="5085184"/>
            <a:ext cx="358775" cy="360362"/>
          </a:xfrm>
          <a:prstGeom prst="upArrow">
            <a:avLst>
              <a:gd name="adj1" fmla="val 50000"/>
              <a:gd name="adj2" fmla="val 25111"/>
            </a:avLst>
          </a:prstGeom>
          <a:gradFill rotWithShape="1">
            <a:gsLst>
              <a:gs pos="0">
                <a:srgbClr val="9904C8"/>
              </a:gs>
              <a:gs pos="100000">
                <a:srgbClr val="F1B7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3" name="AutoShape 23"/>
          <p:cNvSpPr>
            <a:spLocks noChangeArrowheads="1"/>
          </p:cNvSpPr>
          <p:nvPr/>
        </p:nvSpPr>
        <p:spPr bwMode="auto">
          <a:xfrm>
            <a:off x="6228184" y="5085184"/>
            <a:ext cx="358775" cy="360362"/>
          </a:xfrm>
          <a:prstGeom prst="upArrow">
            <a:avLst>
              <a:gd name="adj1" fmla="val 50000"/>
              <a:gd name="adj2" fmla="val 25111"/>
            </a:avLst>
          </a:prstGeom>
          <a:gradFill rotWithShape="1">
            <a:gsLst>
              <a:gs pos="0">
                <a:srgbClr val="9904C8"/>
              </a:gs>
              <a:gs pos="100000">
                <a:srgbClr val="F1B7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4" name="AutoShape 23"/>
          <p:cNvSpPr>
            <a:spLocks noChangeArrowheads="1"/>
          </p:cNvSpPr>
          <p:nvPr/>
        </p:nvSpPr>
        <p:spPr bwMode="auto">
          <a:xfrm>
            <a:off x="6804248" y="5085184"/>
            <a:ext cx="358775" cy="360362"/>
          </a:xfrm>
          <a:prstGeom prst="upArrow">
            <a:avLst>
              <a:gd name="adj1" fmla="val 50000"/>
              <a:gd name="adj2" fmla="val 25111"/>
            </a:avLst>
          </a:prstGeom>
          <a:gradFill rotWithShape="1">
            <a:gsLst>
              <a:gs pos="0">
                <a:srgbClr val="9904C8"/>
              </a:gs>
              <a:gs pos="100000">
                <a:srgbClr val="F1B7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" name="Rectangle 20"/>
          <p:cNvSpPr>
            <a:spLocks noChangeArrowheads="1"/>
          </p:cNvSpPr>
          <p:nvPr/>
        </p:nvSpPr>
        <p:spPr bwMode="auto">
          <a:xfrm>
            <a:off x="3347864" y="3068960"/>
            <a:ext cx="23749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 dirty="0">
                <a:solidFill>
                  <a:schemeClr val="accent2"/>
                </a:solidFill>
              </a:rPr>
              <a:t>Обеспечивает</a:t>
            </a:r>
          </a:p>
        </p:txBody>
      </p:sp>
      <p:sp>
        <p:nvSpPr>
          <p:cNvPr id="26" name="Rectangle 20"/>
          <p:cNvSpPr>
            <a:spLocks noChangeArrowheads="1"/>
          </p:cNvSpPr>
          <p:nvPr/>
        </p:nvSpPr>
        <p:spPr bwMode="auto">
          <a:xfrm>
            <a:off x="3492500" y="5157788"/>
            <a:ext cx="23749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 dirty="0">
                <a:solidFill>
                  <a:schemeClr val="accent2"/>
                </a:solidFill>
              </a:rPr>
              <a:t>Подключение</a:t>
            </a:r>
          </a:p>
        </p:txBody>
      </p:sp>
      <p:sp>
        <p:nvSpPr>
          <p:cNvPr id="27" name="AutoShape 39"/>
          <p:cNvSpPr>
            <a:spLocks noChangeArrowheads="1"/>
          </p:cNvSpPr>
          <p:nvPr/>
        </p:nvSpPr>
        <p:spPr bwMode="auto">
          <a:xfrm rot="11101099">
            <a:off x="294615" y="2872173"/>
            <a:ext cx="649288" cy="3074908"/>
          </a:xfrm>
          <a:prstGeom prst="curvedLeftArrow">
            <a:avLst>
              <a:gd name="adj1" fmla="val 47217"/>
              <a:gd name="adj2" fmla="val 162522"/>
              <a:gd name="adj3" fmla="val 33333"/>
            </a:avLst>
          </a:prstGeom>
          <a:gradFill rotWithShape="1">
            <a:gsLst>
              <a:gs pos="0">
                <a:schemeClr val="accent2"/>
              </a:gs>
              <a:gs pos="50000">
                <a:srgbClr val="ECE7FF"/>
              </a:gs>
              <a:gs pos="100000">
                <a:schemeClr val="accent2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29" name="AutoShape 38"/>
          <p:cNvSpPr>
            <a:spLocks noChangeArrowheads="1"/>
          </p:cNvSpPr>
          <p:nvPr/>
        </p:nvSpPr>
        <p:spPr bwMode="auto">
          <a:xfrm rot="10800000">
            <a:off x="8243888" y="2852935"/>
            <a:ext cx="684212" cy="3025577"/>
          </a:xfrm>
          <a:prstGeom prst="curvedRightArrow">
            <a:avLst>
              <a:gd name="adj1" fmla="val 27068"/>
              <a:gd name="adj2" fmla="val 167207"/>
              <a:gd name="adj3" fmla="val 33333"/>
            </a:avLst>
          </a:prstGeom>
          <a:gradFill rotWithShape="1">
            <a:gsLst>
              <a:gs pos="0">
                <a:srgbClr val="008000"/>
              </a:gs>
              <a:gs pos="50000">
                <a:srgbClr val="CCFF99"/>
              </a:gs>
              <a:gs pos="100000">
                <a:srgbClr val="0080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0" name="Rectangle 40"/>
          <p:cNvSpPr>
            <a:spLocks noChangeArrowheads="1"/>
          </p:cNvSpPr>
          <p:nvPr/>
        </p:nvSpPr>
        <p:spPr bwMode="auto">
          <a:xfrm>
            <a:off x="0" y="2132856"/>
            <a:ext cx="2447106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600" b="1" dirty="0">
                <a:solidFill>
                  <a:schemeClr val="accent2"/>
                </a:solidFill>
              </a:rPr>
              <a:t>Договор</a:t>
            </a:r>
          </a:p>
          <a:p>
            <a:pPr algn="ctr"/>
            <a:r>
              <a:rPr lang="ru-RU" sz="1600" b="1" dirty="0" smtClean="0">
                <a:solidFill>
                  <a:schemeClr val="accent2"/>
                </a:solidFill>
              </a:rPr>
              <a:t>холодного</a:t>
            </a:r>
          </a:p>
          <a:p>
            <a:pPr algn="ctr"/>
            <a:r>
              <a:rPr lang="ru-RU" sz="1600" b="1" dirty="0" smtClean="0">
                <a:solidFill>
                  <a:schemeClr val="accent2"/>
                </a:solidFill>
              </a:rPr>
              <a:t> </a:t>
            </a:r>
            <a:r>
              <a:rPr lang="ru-RU" sz="1600" b="1" dirty="0">
                <a:solidFill>
                  <a:schemeClr val="accent2"/>
                </a:solidFill>
              </a:rPr>
              <a:t>водоснабжения</a:t>
            </a:r>
          </a:p>
        </p:txBody>
      </p:sp>
      <p:sp>
        <p:nvSpPr>
          <p:cNvPr id="31" name="Rectangle 41"/>
          <p:cNvSpPr>
            <a:spLocks noChangeArrowheads="1"/>
          </p:cNvSpPr>
          <p:nvPr/>
        </p:nvSpPr>
        <p:spPr bwMode="auto">
          <a:xfrm>
            <a:off x="7164288" y="2204864"/>
            <a:ext cx="165519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600" b="1" dirty="0">
                <a:solidFill>
                  <a:srgbClr val="008000"/>
                </a:solidFill>
              </a:rPr>
              <a:t>Договор </a:t>
            </a:r>
          </a:p>
          <a:p>
            <a:pPr algn="ctr"/>
            <a:r>
              <a:rPr lang="ru-RU" sz="1600" b="1" dirty="0" smtClean="0">
                <a:solidFill>
                  <a:srgbClr val="008000"/>
                </a:solidFill>
              </a:rPr>
              <a:t>водоотведения</a:t>
            </a:r>
            <a:endParaRPr lang="ru-RU" sz="1600" b="1" dirty="0">
              <a:solidFill>
                <a:srgbClr val="008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/>
          <a:lstStyle/>
          <a:p>
            <a:r>
              <a:rPr lang="ru-RU" sz="2000" b="1" dirty="0" smtClean="0">
                <a:solidFill>
                  <a:srgbClr val="0000CC"/>
                </a:solidFill>
              </a:rPr>
              <a:t>Бесхозяйные объекты  </a:t>
            </a:r>
            <a:r>
              <a:rPr lang="ru-RU" sz="1800" dirty="0" smtClean="0">
                <a:solidFill>
                  <a:srgbClr val="0033CC"/>
                </a:solidFill>
              </a:rPr>
              <a:t>(ст.8)</a:t>
            </a:r>
            <a:endParaRPr lang="ru-RU" sz="1800" dirty="0">
              <a:solidFill>
                <a:srgbClr val="0033CC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39552" y="1412776"/>
            <a:ext cx="1800200" cy="1152128"/>
          </a:xfrm>
          <a:prstGeom prst="rect">
            <a:avLst/>
          </a:prstGeom>
          <a:gradFill flip="none" rotWithShape="1">
            <a:gsLst>
              <a:gs pos="0">
                <a:srgbClr val="F6045A">
                  <a:tint val="66000"/>
                  <a:satMod val="160000"/>
                </a:srgbClr>
              </a:gs>
              <a:gs pos="50000">
                <a:srgbClr val="F6045A">
                  <a:tint val="44500"/>
                  <a:satMod val="160000"/>
                </a:srgbClr>
              </a:gs>
              <a:gs pos="100000">
                <a:srgbClr val="F6045A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C00000"/>
                </a:solidFill>
              </a:rPr>
              <a:t>ОМСУ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8" name="Штриховая стрелка вправо 7"/>
          <p:cNvSpPr/>
          <p:nvPr/>
        </p:nvSpPr>
        <p:spPr>
          <a:xfrm>
            <a:off x="2483768" y="1052736"/>
            <a:ext cx="1656184" cy="1872208"/>
          </a:xfrm>
          <a:prstGeom prst="stripedRightArrow">
            <a:avLst>
              <a:gd name="adj1" fmla="val 50000"/>
              <a:gd name="adj2" fmla="val 50000"/>
            </a:avLst>
          </a:prstGeom>
          <a:blipFill>
            <a:blip r:embed="rId2" cstate="print"/>
            <a:tile tx="0" ty="0" sx="100000" sy="100000" flip="none" algn="tl"/>
          </a:blip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</a:rPr>
              <a:t>Акт  приема- передачи</a:t>
            </a:r>
            <a:endParaRPr lang="ru-RU" sz="1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211960" y="1412776"/>
            <a:ext cx="2880320" cy="1152128"/>
          </a:xfrm>
          <a:prstGeom prst="rect">
            <a:avLst/>
          </a:prstGeom>
          <a:solidFill>
            <a:srgbClr val="A1CDF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Гарантирующая</a:t>
            </a:r>
          </a:p>
          <a:p>
            <a:pPr algn="ctr"/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организация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0" name="Стрелка вниз 9"/>
          <p:cNvSpPr/>
          <p:nvPr/>
        </p:nvSpPr>
        <p:spPr>
          <a:xfrm>
            <a:off x="5292080" y="2780928"/>
            <a:ext cx="1152128" cy="504056"/>
          </a:xfrm>
          <a:prstGeom prst="downArrow">
            <a:avLst/>
          </a:prstGeom>
          <a:gradFill flip="none" rotWithShape="1">
            <a:gsLst>
              <a:gs pos="0">
                <a:srgbClr val="A1CDFD">
                  <a:shade val="30000"/>
                  <a:satMod val="115000"/>
                </a:srgbClr>
              </a:gs>
              <a:gs pos="50000">
                <a:srgbClr val="A1CDFD">
                  <a:shade val="67500"/>
                  <a:satMod val="115000"/>
                </a:srgbClr>
              </a:gs>
              <a:gs pos="100000">
                <a:srgbClr val="A1CDFD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292080" y="3356992"/>
            <a:ext cx="1152128" cy="504056"/>
          </a:xfrm>
          <a:prstGeom prst="roundRect">
            <a:avLst/>
          </a:prstGeom>
          <a:solidFill>
            <a:srgbClr val="00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Расходы</a:t>
            </a:r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6948264" y="3284984"/>
            <a:ext cx="2016224" cy="648072"/>
          </a:xfrm>
          <a:prstGeom prst="rect">
            <a:avLst/>
          </a:prstGeom>
          <a:solidFill>
            <a:srgbClr val="92D050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6600"/>
                </a:solidFill>
              </a:rPr>
              <a:t>Тариф</a:t>
            </a:r>
            <a:endParaRPr lang="ru-RU" dirty="0">
              <a:solidFill>
                <a:srgbClr val="006600"/>
              </a:solidFill>
            </a:endParaRPr>
          </a:p>
        </p:txBody>
      </p:sp>
      <p:sp>
        <p:nvSpPr>
          <p:cNvPr id="15" name="Нашивка 14"/>
          <p:cNvSpPr/>
          <p:nvPr/>
        </p:nvSpPr>
        <p:spPr>
          <a:xfrm>
            <a:off x="6516216" y="3501008"/>
            <a:ext cx="288032" cy="288032"/>
          </a:xfrm>
          <a:prstGeom prst="chevron">
            <a:avLst/>
          </a:prstGeom>
          <a:solidFill>
            <a:srgbClr val="00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6" name="Стрелка вниз 15"/>
          <p:cNvSpPr/>
          <p:nvPr/>
        </p:nvSpPr>
        <p:spPr>
          <a:xfrm>
            <a:off x="4067944" y="2708920"/>
            <a:ext cx="792088" cy="1944216"/>
          </a:xfrm>
          <a:prstGeom prst="downArrow">
            <a:avLst/>
          </a:prstGeom>
          <a:gradFill flip="none" rotWithShape="1">
            <a:gsLst>
              <a:gs pos="0">
                <a:srgbClr val="A1CDFD">
                  <a:shade val="30000"/>
                  <a:satMod val="115000"/>
                </a:srgbClr>
              </a:gs>
              <a:gs pos="50000">
                <a:srgbClr val="A1CDFD">
                  <a:shade val="67500"/>
                  <a:satMod val="115000"/>
                </a:srgbClr>
              </a:gs>
              <a:gs pos="100000">
                <a:srgbClr val="A1CDFD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3851920" y="4797152"/>
            <a:ext cx="1656184" cy="504056"/>
          </a:xfrm>
          <a:prstGeom prst="roundRect">
            <a:avLst/>
          </a:prstGeom>
          <a:solidFill>
            <a:srgbClr val="FFCCFF"/>
          </a:solidFill>
          <a:ln>
            <a:solidFill>
              <a:srgbClr val="CC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CC0099"/>
                </a:solidFill>
              </a:rPr>
              <a:t>Качество</a:t>
            </a:r>
            <a:endParaRPr lang="ru-RU" dirty="0">
              <a:solidFill>
                <a:srgbClr val="CC0099"/>
              </a:solidFill>
            </a:endParaRPr>
          </a:p>
        </p:txBody>
      </p:sp>
      <p:sp>
        <p:nvSpPr>
          <p:cNvPr id="18" name="Нашивка 17"/>
          <p:cNvSpPr/>
          <p:nvPr/>
        </p:nvSpPr>
        <p:spPr>
          <a:xfrm>
            <a:off x="5724128" y="4869160"/>
            <a:ext cx="576064" cy="360040"/>
          </a:xfrm>
          <a:prstGeom prst="chevron">
            <a:avLst/>
          </a:prstGeom>
          <a:gradFill flip="none" rotWithShape="1">
            <a:gsLst>
              <a:gs pos="0">
                <a:srgbClr val="CC0099">
                  <a:tint val="66000"/>
                  <a:satMod val="160000"/>
                </a:srgbClr>
              </a:gs>
              <a:gs pos="50000">
                <a:srgbClr val="CC0099">
                  <a:tint val="44500"/>
                  <a:satMod val="160000"/>
                </a:srgbClr>
              </a:gs>
              <a:gs pos="100000">
                <a:srgbClr val="CC0099">
                  <a:tint val="23500"/>
                  <a:satMod val="160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6444208" y="4581128"/>
            <a:ext cx="2520280" cy="864096"/>
          </a:xfrm>
          <a:prstGeom prst="rect">
            <a:avLst/>
          </a:prstGeom>
          <a:solidFill>
            <a:srgbClr val="CC0099"/>
          </a:solidFill>
          <a:ln>
            <a:solidFill>
              <a:srgbClr val="CC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bg1"/>
                </a:solidFill>
                <a:latin typeface="Verdana" pitchFamily="34" charset="0"/>
              </a:rPr>
              <a:t>На 2 года  освобождается от    ответственности </a:t>
            </a:r>
          </a:p>
          <a:p>
            <a:pPr algn="ctr"/>
            <a:r>
              <a:rPr lang="ru-RU" sz="1200" b="1" dirty="0" smtClean="0">
                <a:solidFill>
                  <a:schemeClr val="bg1"/>
                </a:solidFill>
                <a:latin typeface="Verdana" pitchFamily="34" charset="0"/>
              </a:rPr>
              <a:t>за несоответствие  требованиям</a:t>
            </a:r>
            <a:endParaRPr lang="ru-RU" sz="1200" dirty="0">
              <a:solidFill>
                <a:schemeClr val="bg1"/>
              </a:solidFill>
            </a:endParaRPr>
          </a:p>
        </p:txBody>
      </p:sp>
      <p:sp>
        <p:nvSpPr>
          <p:cNvPr id="25" name="Нашивка 24"/>
          <p:cNvSpPr/>
          <p:nvPr/>
        </p:nvSpPr>
        <p:spPr>
          <a:xfrm>
            <a:off x="3131840" y="4869160"/>
            <a:ext cx="576064" cy="360040"/>
          </a:xfrm>
          <a:prstGeom prst="chevron">
            <a:avLst/>
          </a:prstGeom>
          <a:gradFill flip="none" rotWithShape="1">
            <a:gsLst>
              <a:gs pos="0">
                <a:srgbClr val="CC0099">
                  <a:tint val="66000"/>
                  <a:satMod val="160000"/>
                </a:srgbClr>
              </a:gs>
              <a:gs pos="50000">
                <a:srgbClr val="CC0099">
                  <a:tint val="44500"/>
                  <a:satMod val="160000"/>
                </a:srgbClr>
              </a:gs>
              <a:gs pos="100000">
                <a:srgbClr val="CC0099">
                  <a:tint val="23500"/>
                  <a:satMod val="160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539552" y="4581128"/>
            <a:ext cx="2376264" cy="936104"/>
          </a:xfrm>
          <a:prstGeom prst="roundRect">
            <a:avLst/>
          </a:prstGeom>
          <a:solidFill>
            <a:srgbClr val="EED3FD"/>
          </a:solidFill>
          <a:ln>
            <a:solidFill>
              <a:srgbClr val="CC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rgbClr val="002060"/>
                </a:solidFill>
              </a:rPr>
              <a:t>План мероприятий по приведению в соответствие</a:t>
            </a:r>
            <a:endParaRPr lang="ru-RU" sz="1600" dirty="0">
              <a:solidFill>
                <a:srgbClr val="002060"/>
              </a:solidFill>
            </a:endParaRPr>
          </a:p>
        </p:txBody>
      </p:sp>
      <p:sp>
        <p:nvSpPr>
          <p:cNvPr id="27" name="Стрелка вниз 26"/>
          <p:cNvSpPr/>
          <p:nvPr/>
        </p:nvSpPr>
        <p:spPr>
          <a:xfrm>
            <a:off x="755576" y="5661248"/>
            <a:ext cx="1944216" cy="504056"/>
          </a:xfrm>
          <a:prstGeom prst="downArrow">
            <a:avLst>
              <a:gd name="adj1" fmla="val 50000"/>
              <a:gd name="adj2" fmla="val 50000"/>
            </a:avLst>
          </a:prstGeom>
          <a:gradFill flip="none" rotWithShape="1">
            <a:gsLst>
              <a:gs pos="0">
                <a:srgbClr val="CC0099">
                  <a:tint val="66000"/>
                  <a:satMod val="160000"/>
                </a:srgbClr>
              </a:gs>
              <a:gs pos="50000">
                <a:srgbClr val="CC0099">
                  <a:tint val="44500"/>
                  <a:satMod val="160000"/>
                </a:srgbClr>
              </a:gs>
              <a:gs pos="100000">
                <a:srgbClr val="CC0099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611560" y="6309320"/>
            <a:ext cx="8280920" cy="360040"/>
          </a:xfrm>
          <a:prstGeom prst="rect">
            <a:avLst/>
          </a:prstGeom>
          <a:solidFill>
            <a:srgbClr val="EED3FD"/>
          </a:solidFill>
          <a:ln>
            <a:solidFill>
              <a:srgbClr val="CC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rgbClr val="002060"/>
                </a:solidFill>
              </a:rPr>
              <a:t>Освобождение от ответственности за несоответствие качеству на срок менее 2 лет</a:t>
            </a:r>
            <a:endParaRPr lang="ru-RU" sz="16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0"/>
            <a:ext cx="8291264" cy="692696"/>
          </a:xfrm>
        </p:spPr>
        <p:txBody>
          <a:bodyPr/>
          <a:lstStyle/>
          <a:p>
            <a:r>
              <a:rPr lang="ru-RU" sz="2400" b="1" dirty="0" smtClean="0">
                <a:solidFill>
                  <a:srgbClr val="000099"/>
                </a:solidFill>
              </a:rPr>
              <a:t>Централизованные системы ВиВ</a:t>
            </a:r>
            <a:endParaRPr lang="ru-RU" sz="2400" b="1" dirty="0">
              <a:solidFill>
                <a:srgbClr val="000099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3528" y="764704"/>
            <a:ext cx="8568952" cy="936104"/>
          </a:xfrm>
          <a:prstGeom prst="rect">
            <a:avLst/>
          </a:prstGeom>
          <a:gradFill flip="none" rotWithShape="1">
            <a:gsLst>
              <a:gs pos="0">
                <a:srgbClr val="800000">
                  <a:tint val="66000"/>
                  <a:satMod val="160000"/>
                </a:srgbClr>
              </a:gs>
              <a:gs pos="50000">
                <a:srgbClr val="800000">
                  <a:tint val="44500"/>
                  <a:satMod val="160000"/>
                </a:srgbClr>
              </a:gs>
              <a:gs pos="100000">
                <a:srgbClr val="800000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800000"/>
                </a:solidFill>
              </a:rPr>
              <a:t>Цель разработки схем ВИВ – определение долгосрочной перспективы развития централизованных систем ВиВ</a:t>
            </a:r>
            <a:endParaRPr lang="ru-RU" dirty="0">
              <a:solidFill>
                <a:srgbClr val="800000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23528" y="1772816"/>
            <a:ext cx="8568952" cy="432048"/>
          </a:xfrm>
          <a:prstGeom prst="rect">
            <a:avLst/>
          </a:prstGeom>
          <a:gradFill flip="none" rotWithShape="1">
            <a:gsLst>
              <a:gs pos="0">
                <a:srgbClr val="CA0676">
                  <a:tint val="66000"/>
                  <a:satMod val="160000"/>
                </a:srgbClr>
              </a:gs>
              <a:gs pos="50000">
                <a:srgbClr val="CA0676">
                  <a:tint val="44500"/>
                  <a:satMod val="160000"/>
                </a:srgbClr>
              </a:gs>
              <a:gs pos="100000">
                <a:srgbClr val="CA0676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solidFill>
              <a:srgbClr val="CA06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800000"/>
                </a:solidFill>
              </a:rPr>
              <a:t>Схемы водоснабжения и водоотведения:</a:t>
            </a:r>
            <a:endParaRPr lang="ru-RU" dirty="0">
              <a:solidFill>
                <a:srgbClr val="800000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23528" y="2276872"/>
            <a:ext cx="8568952" cy="115212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ru-RU" sz="1600" dirty="0" smtClean="0">
                <a:solidFill>
                  <a:schemeClr val="tx1"/>
                </a:solidFill>
              </a:rPr>
              <a:t>   Разрабатываются органами МСУ</a:t>
            </a:r>
            <a:endParaRPr lang="ru-RU" sz="1400" dirty="0" smtClean="0">
              <a:solidFill>
                <a:schemeClr val="tx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solidFill>
                  <a:schemeClr val="tx1"/>
                </a:solidFill>
              </a:rPr>
              <a:t>   Разрабатываются в соответствии с документами территориального планирования и ПКР систем коммунальной инфраструктуры на основе ТЗ</a:t>
            </a:r>
            <a:endParaRPr lang="ru-RU" sz="1400" dirty="0" smtClean="0">
              <a:solidFill>
                <a:schemeClr val="tx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solidFill>
                  <a:schemeClr val="tx1"/>
                </a:solidFill>
              </a:rPr>
              <a:t>   Разрабатываются на срок не менее 15 лет</a:t>
            </a:r>
            <a:endParaRPr lang="ru-RU" dirty="0"/>
          </a:p>
        </p:txBody>
      </p:sp>
      <p:sp>
        <p:nvSpPr>
          <p:cNvPr id="6" name="Заголовок 1"/>
          <p:cNvSpPr txBox="1">
            <a:spLocks/>
          </p:cNvSpPr>
          <p:nvPr/>
        </p:nvSpPr>
        <p:spPr bwMode="auto">
          <a:xfrm>
            <a:off x="683568" y="3573016"/>
            <a:ext cx="8003232" cy="49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Финансирование разработки схемы ВиВ</a:t>
            </a:r>
            <a:endParaRPr kumimoji="0" lang="ru-RU" sz="2400" b="1" i="0" u="none" strike="noStrike" kern="0" cap="none" spc="0" normalizeH="0" baseline="0" noProof="0" dirty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51520" y="4437112"/>
            <a:ext cx="2088232" cy="792088"/>
          </a:xfrm>
          <a:prstGeom prst="rect">
            <a:avLst/>
          </a:prstGeom>
          <a:gradFill flip="none" rotWithShape="1">
            <a:gsLst>
              <a:gs pos="0">
                <a:srgbClr val="CA0676">
                  <a:tint val="66000"/>
                  <a:satMod val="160000"/>
                </a:srgbClr>
              </a:gs>
              <a:gs pos="50000">
                <a:srgbClr val="CA0676">
                  <a:tint val="44500"/>
                  <a:satMod val="160000"/>
                </a:srgbClr>
              </a:gs>
              <a:gs pos="100000">
                <a:srgbClr val="CA0676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solidFill>
              <a:srgbClr val="CA06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800000"/>
                </a:solidFill>
              </a:rPr>
              <a:t>За счет ОМСУ </a:t>
            </a:r>
            <a:r>
              <a:rPr lang="ru-RU" sz="1600" dirty="0" smtClean="0">
                <a:solidFill>
                  <a:srgbClr val="800000"/>
                </a:solidFill>
              </a:rPr>
              <a:t>(без подрядчика)</a:t>
            </a:r>
            <a:endParaRPr lang="ru-RU" sz="1600" dirty="0">
              <a:solidFill>
                <a:srgbClr val="800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228184" y="4077072"/>
            <a:ext cx="2699792" cy="1224136"/>
          </a:xfrm>
          <a:prstGeom prst="rect">
            <a:avLst/>
          </a:prstGeom>
          <a:gradFill flip="none" rotWithShape="1">
            <a:gsLst>
              <a:gs pos="0">
                <a:srgbClr val="CA0676">
                  <a:tint val="66000"/>
                  <a:satMod val="160000"/>
                </a:srgbClr>
              </a:gs>
              <a:gs pos="50000">
                <a:srgbClr val="CA0676">
                  <a:tint val="44500"/>
                  <a:satMod val="160000"/>
                </a:srgbClr>
              </a:gs>
              <a:gs pos="100000">
                <a:srgbClr val="CA0676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solidFill>
              <a:srgbClr val="CA06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800000"/>
                </a:solidFill>
              </a:rPr>
              <a:t>За счет местного бюджета с привлечением подрядчика</a:t>
            </a:r>
            <a:endParaRPr lang="ru-RU" dirty="0">
              <a:solidFill>
                <a:srgbClr val="8000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267744" y="6165304"/>
            <a:ext cx="3960440" cy="576064"/>
          </a:xfrm>
          <a:prstGeom prst="rect">
            <a:avLst/>
          </a:prstGeom>
          <a:gradFill flip="none" rotWithShape="1">
            <a:gsLst>
              <a:gs pos="0">
                <a:srgbClr val="CA0676">
                  <a:tint val="66000"/>
                  <a:satMod val="160000"/>
                </a:srgbClr>
              </a:gs>
              <a:gs pos="50000">
                <a:srgbClr val="CA0676">
                  <a:tint val="44500"/>
                  <a:satMod val="160000"/>
                </a:srgbClr>
              </a:gs>
              <a:gs pos="100000">
                <a:srgbClr val="CA0676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solidFill>
              <a:srgbClr val="CA06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800000"/>
                </a:solidFill>
              </a:rPr>
              <a:t>За счет гарантирующей организации</a:t>
            </a:r>
            <a:endParaRPr lang="ru-RU" dirty="0">
              <a:solidFill>
                <a:srgbClr val="800000"/>
              </a:solidFill>
            </a:endParaRPr>
          </a:p>
        </p:txBody>
      </p:sp>
      <p:pic>
        <p:nvPicPr>
          <p:cNvPr id="10" name="Рисунок 9" descr="картинка деньги.jpg"/>
          <p:cNvPicPr>
            <a:picLocks noChangeAspect="1"/>
          </p:cNvPicPr>
          <p:nvPr/>
        </p:nvPicPr>
        <p:blipFill>
          <a:blip r:embed="rId2" cstate="print">
            <a:duotone>
              <a:schemeClr val="accent4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491880" y="4293096"/>
            <a:ext cx="1728193" cy="1296144"/>
          </a:xfrm>
          <a:prstGeom prst="rect">
            <a:avLst/>
          </a:prstGeom>
          <a:ln>
            <a:solidFill>
              <a:schemeClr val="tx2">
                <a:lumMod val="95000"/>
                <a:lumOff val="5000"/>
              </a:schemeClr>
            </a:solidFill>
          </a:ln>
        </p:spPr>
      </p:pic>
      <p:sp>
        <p:nvSpPr>
          <p:cNvPr id="11" name="Стрелка вниз 10"/>
          <p:cNvSpPr/>
          <p:nvPr/>
        </p:nvSpPr>
        <p:spPr>
          <a:xfrm>
            <a:off x="3779912" y="5661248"/>
            <a:ext cx="1080120" cy="432048"/>
          </a:xfrm>
          <a:prstGeom prst="down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5" name="Стрелка вправо 14"/>
          <p:cNvSpPr/>
          <p:nvPr/>
        </p:nvSpPr>
        <p:spPr>
          <a:xfrm>
            <a:off x="5364088" y="4365104"/>
            <a:ext cx="648072" cy="864096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6" name="Стрелка влево 15"/>
          <p:cNvSpPr/>
          <p:nvPr/>
        </p:nvSpPr>
        <p:spPr>
          <a:xfrm>
            <a:off x="2483768" y="4365104"/>
            <a:ext cx="720080" cy="864096"/>
          </a:xfrm>
          <a:prstGeom prst="lef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964488" cy="432048"/>
          </a:xfrm>
        </p:spPr>
        <p:txBody>
          <a:bodyPr/>
          <a:lstStyle/>
          <a:p>
            <a:r>
              <a:rPr lang="ru-RU" sz="2000" b="1" dirty="0" smtClean="0">
                <a:solidFill>
                  <a:srgbClr val="000099"/>
                </a:solidFill>
              </a:rPr>
              <a:t>Последовательность процессов планирования и проектирования</a:t>
            </a:r>
            <a:endParaRPr lang="ru-RU" sz="2000" b="1" dirty="0">
              <a:solidFill>
                <a:srgbClr val="000099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980729"/>
            <a:ext cx="8712968" cy="92333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>
            <a:spAutoFit/>
          </a:bodyPr>
          <a:lstStyle/>
          <a:p>
            <a:pPr indent="0" algn="ctr">
              <a:spcBef>
                <a:spcPts val="0"/>
              </a:spcBef>
              <a:buNone/>
            </a:pPr>
            <a:r>
              <a:rPr lang="ru-RU" b="1" i="1" dirty="0" smtClean="0">
                <a:solidFill>
                  <a:srgbClr val="7030A0"/>
                </a:solidFill>
              </a:rPr>
              <a:t>Схемы водоснабжения и водоотведения относятся к системе документов регулирования градостроительной деятельности, осуществляемой в соответствии с Градостроительным кодексом РФ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331640" y="3284984"/>
            <a:ext cx="1584176" cy="504056"/>
          </a:xfrm>
          <a:prstGeom prst="rect">
            <a:avLst/>
          </a:prstGeom>
          <a:solidFill>
            <a:srgbClr val="993366"/>
          </a:solidFill>
          <a:ln>
            <a:solidFill>
              <a:srgbClr val="80000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ОМСУ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043608" y="4077072"/>
            <a:ext cx="2232248" cy="432048"/>
          </a:xfrm>
          <a:prstGeom prst="rect">
            <a:avLst/>
          </a:prstGeom>
          <a:solidFill>
            <a:schemeClr val="accent5">
              <a:lumMod val="1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ГЕНПЛАН</a:t>
            </a:r>
            <a:endParaRPr lang="ru-RU" dirty="0"/>
          </a:p>
        </p:txBody>
      </p:sp>
      <p:sp>
        <p:nvSpPr>
          <p:cNvPr id="10" name="Нашивка 9"/>
          <p:cNvSpPr/>
          <p:nvPr/>
        </p:nvSpPr>
        <p:spPr>
          <a:xfrm rot="5400000">
            <a:off x="1907704" y="4509120"/>
            <a:ext cx="360040" cy="1080120"/>
          </a:xfrm>
          <a:prstGeom prst="chevron">
            <a:avLst/>
          </a:prstGeom>
          <a:gradFill flip="none" rotWithShape="1">
            <a:gsLst>
              <a:gs pos="0">
                <a:schemeClr val="accent5">
                  <a:lumMod val="10000"/>
                  <a:tint val="66000"/>
                  <a:satMod val="160000"/>
                </a:schemeClr>
              </a:gs>
              <a:gs pos="50000">
                <a:schemeClr val="accent5">
                  <a:lumMod val="10000"/>
                  <a:tint val="44500"/>
                  <a:satMod val="160000"/>
                </a:schemeClr>
              </a:gs>
              <a:gs pos="100000">
                <a:schemeClr val="accent5">
                  <a:lumMod val="10000"/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solidFill>
              <a:schemeClr val="accent5">
                <a:lumMod val="10000"/>
              </a:schemeClr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403648" y="4581128"/>
            <a:ext cx="1368152" cy="2880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0099"/>
                </a:solidFill>
              </a:rPr>
              <a:t>6 мес.</a:t>
            </a:r>
            <a:endParaRPr lang="ru-RU" dirty="0">
              <a:solidFill>
                <a:srgbClr val="000099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547664" y="5301208"/>
            <a:ext cx="1152128" cy="50405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10000"/>
                  <a:tint val="66000"/>
                  <a:satMod val="160000"/>
                </a:schemeClr>
              </a:gs>
              <a:gs pos="50000">
                <a:schemeClr val="accent1">
                  <a:lumMod val="10000"/>
                  <a:tint val="44500"/>
                  <a:satMod val="160000"/>
                </a:schemeClr>
              </a:gs>
              <a:gs pos="100000">
                <a:schemeClr val="accent1">
                  <a:lumMod val="10000"/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solidFill>
              <a:schemeClr val="accent1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5">
                    <a:lumMod val="10000"/>
                  </a:schemeClr>
                </a:solidFill>
              </a:rPr>
              <a:t>ПКР</a:t>
            </a:r>
            <a:endParaRPr lang="ru-RU" dirty="0">
              <a:solidFill>
                <a:schemeClr val="accent5">
                  <a:lumMod val="10000"/>
                </a:schemeClr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79512" y="5229200"/>
            <a:ext cx="1259632" cy="720080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10000"/>
                  <a:tint val="66000"/>
                  <a:satMod val="160000"/>
                </a:schemeClr>
              </a:gs>
              <a:gs pos="50000">
                <a:schemeClr val="accent5">
                  <a:lumMod val="10000"/>
                  <a:tint val="44500"/>
                  <a:satMod val="160000"/>
                </a:schemeClr>
              </a:gs>
              <a:gs pos="100000">
                <a:schemeClr val="accent5">
                  <a:lumMod val="10000"/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accent6">
                    <a:lumMod val="50000"/>
                  </a:schemeClr>
                </a:solidFill>
              </a:rPr>
              <a:t>( п.23 ФЗ от</a:t>
            </a:r>
          </a:p>
          <a:p>
            <a:pPr algn="ctr"/>
            <a:r>
              <a:rPr lang="ru-RU" sz="1400" dirty="0" smtClean="0">
                <a:solidFill>
                  <a:schemeClr val="accent6">
                    <a:lumMod val="50000"/>
                  </a:schemeClr>
                </a:solidFill>
              </a:rPr>
              <a:t> 31.12.2012г.</a:t>
            </a:r>
          </a:p>
          <a:p>
            <a:pPr algn="ctr"/>
            <a:r>
              <a:rPr lang="ru-RU" sz="1400" dirty="0" smtClean="0">
                <a:solidFill>
                  <a:schemeClr val="accent6">
                    <a:lumMod val="50000"/>
                  </a:schemeClr>
                </a:solidFill>
              </a:rPr>
              <a:t> № 289-ФЗ)</a:t>
            </a:r>
            <a:endParaRPr lang="ru-RU" sz="14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467544" y="2204864"/>
            <a:ext cx="3384376" cy="576064"/>
          </a:xfrm>
          <a:prstGeom prst="rect">
            <a:avLst/>
          </a:prstGeom>
          <a:solidFill>
            <a:srgbClr val="800000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Схемы территориального планирования Субъекта</a:t>
            </a:r>
            <a:endParaRPr lang="ru-RU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139952" y="2132856"/>
            <a:ext cx="4680520" cy="288032"/>
          </a:xfrm>
          <a:prstGeom prst="rect">
            <a:avLst/>
          </a:prstGeom>
          <a:solidFill>
            <a:srgbClr val="D5AAA3"/>
          </a:solidFill>
          <a:ln>
            <a:solidFill>
              <a:srgbClr val="8000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rgbClr val="800000"/>
                </a:solidFill>
              </a:rPr>
              <a:t>Положения о территориальном планировании</a:t>
            </a:r>
            <a:endParaRPr lang="ru-RU" sz="1600" dirty="0">
              <a:solidFill>
                <a:srgbClr val="800000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4139952" y="2492896"/>
            <a:ext cx="4680520" cy="432048"/>
          </a:xfrm>
          <a:prstGeom prst="rect">
            <a:avLst/>
          </a:prstGeom>
          <a:solidFill>
            <a:srgbClr val="ECD7D4"/>
          </a:solidFill>
          <a:ln>
            <a:solidFill>
              <a:srgbClr val="80000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rgbClr val="800000"/>
                </a:solidFill>
              </a:rPr>
              <a:t>Карты размещения объектов территориального значения</a:t>
            </a:r>
            <a:endParaRPr lang="ru-RU" sz="1400" dirty="0">
              <a:solidFill>
                <a:srgbClr val="800000"/>
              </a:solidFill>
            </a:endParaRPr>
          </a:p>
        </p:txBody>
      </p:sp>
      <p:sp>
        <p:nvSpPr>
          <p:cNvPr id="19" name="Стрелка вниз 18"/>
          <p:cNvSpPr/>
          <p:nvPr/>
        </p:nvSpPr>
        <p:spPr>
          <a:xfrm>
            <a:off x="323528" y="2852936"/>
            <a:ext cx="3672408" cy="360040"/>
          </a:xfrm>
          <a:prstGeom prst="downArrow">
            <a:avLst/>
          </a:prstGeom>
          <a:gradFill flip="none" rotWithShape="1">
            <a:gsLst>
              <a:gs pos="0">
                <a:srgbClr val="800000">
                  <a:tint val="66000"/>
                  <a:satMod val="160000"/>
                </a:srgbClr>
              </a:gs>
              <a:gs pos="50000">
                <a:srgbClr val="800000">
                  <a:tint val="44500"/>
                  <a:satMod val="160000"/>
                </a:srgbClr>
              </a:gs>
              <a:gs pos="100000">
                <a:srgbClr val="80000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80000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395536" y="4005064"/>
            <a:ext cx="504056" cy="576064"/>
          </a:xfrm>
          <a:prstGeom prst="rect">
            <a:avLst/>
          </a:prstGeom>
          <a:solidFill>
            <a:schemeClr val="accent5">
              <a:lumMod val="1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20</a:t>
            </a:r>
          </a:p>
          <a:p>
            <a:pPr algn="ctr"/>
            <a:r>
              <a:rPr lang="ru-RU" sz="1400" dirty="0" smtClean="0"/>
              <a:t>лет</a:t>
            </a:r>
            <a:endParaRPr lang="ru-RU" sz="1400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899592" y="3789040"/>
            <a:ext cx="2376264" cy="2880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0099"/>
                </a:solidFill>
              </a:rPr>
              <a:t>Утверждает</a:t>
            </a:r>
            <a:endParaRPr lang="ru-RU" dirty="0">
              <a:solidFill>
                <a:srgbClr val="000099"/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4139952" y="4581128"/>
            <a:ext cx="4680520" cy="288032"/>
          </a:xfrm>
          <a:prstGeom prst="rect">
            <a:avLst/>
          </a:prstGeom>
          <a:ln>
            <a:solidFill>
              <a:schemeClr val="accent5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accent5">
                    <a:lumMod val="10000"/>
                  </a:schemeClr>
                </a:solidFill>
              </a:rPr>
              <a:t>Карта функциональных зон поселения</a:t>
            </a:r>
            <a:endParaRPr lang="ru-RU" sz="1600" dirty="0">
              <a:solidFill>
                <a:schemeClr val="accent5">
                  <a:lumMod val="10000"/>
                </a:schemeClr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4139952" y="3501008"/>
            <a:ext cx="4680520" cy="288032"/>
          </a:xfrm>
          <a:prstGeom prst="rect">
            <a:avLst/>
          </a:prstGeom>
          <a:solidFill>
            <a:schemeClr val="accent5">
              <a:lumMod val="25000"/>
            </a:schemeClr>
          </a:solidFill>
          <a:ln>
            <a:solidFill>
              <a:schemeClr val="accent5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Положения о территориальном планировании</a:t>
            </a:r>
            <a:endParaRPr lang="ru-RU" sz="1600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4139952" y="4221088"/>
            <a:ext cx="4680520" cy="28803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accent5">
                    <a:lumMod val="10000"/>
                  </a:schemeClr>
                </a:solidFill>
              </a:rPr>
              <a:t>Карта границ населенных пунктов</a:t>
            </a:r>
            <a:endParaRPr lang="ru-RU" sz="1600" dirty="0">
              <a:solidFill>
                <a:schemeClr val="accent5">
                  <a:lumMod val="10000"/>
                </a:schemeClr>
              </a:solidFill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4139952" y="3861048"/>
            <a:ext cx="4680520" cy="28803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Карта размещения объектов местного значения</a:t>
            </a:r>
            <a:endParaRPr lang="ru-RU" sz="1400" dirty="0"/>
          </a:p>
        </p:txBody>
      </p:sp>
      <p:sp>
        <p:nvSpPr>
          <p:cNvPr id="28" name="Двойная стрелка влево/вправо 27"/>
          <p:cNvSpPr/>
          <p:nvPr/>
        </p:nvSpPr>
        <p:spPr>
          <a:xfrm>
            <a:off x="2771800" y="5373216"/>
            <a:ext cx="576064" cy="360040"/>
          </a:xfrm>
          <a:prstGeom prst="leftRightArrow">
            <a:avLst/>
          </a:prstGeom>
          <a:gradFill flip="none" rotWithShape="1">
            <a:gsLst>
              <a:gs pos="0">
                <a:schemeClr val="accent6">
                  <a:lumMod val="50000"/>
                  <a:tint val="66000"/>
                  <a:satMod val="160000"/>
                </a:schemeClr>
              </a:gs>
              <a:gs pos="50000">
                <a:schemeClr val="accent6">
                  <a:lumMod val="50000"/>
                  <a:tint val="44500"/>
                  <a:satMod val="160000"/>
                </a:schemeClr>
              </a:gs>
              <a:gs pos="100000">
                <a:schemeClr val="accent6">
                  <a:lumMod val="50000"/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accent6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>
            <a:off x="3419872" y="5301208"/>
            <a:ext cx="1440160" cy="50405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Схемы ВиВ</a:t>
            </a:r>
            <a:endParaRPr lang="ru-RU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539552" y="6237312"/>
            <a:ext cx="8352928" cy="360040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ИП  ВКХ</a:t>
            </a:r>
            <a:endParaRPr lang="ru-RU" dirty="0"/>
          </a:p>
        </p:txBody>
      </p:sp>
      <p:sp>
        <p:nvSpPr>
          <p:cNvPr id="32" name="Прямоугольник 31"/>
          <p:cNvSpPr/>
          <p:nvPr/>
        </p:nvSpPr>
        <p:spPr>
          <a:xfrm>
            <a:off x="7668344" y="5229200"/>
            <a:ext cx="1296144" cy="504056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5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1"/>
                </a:solidFill>
              </a:rPr>
              <a:t>ВКХ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3" name="Стрелка влево 32"/>
          <p:cNvSpPr/>
          <p:nvPr/>
        </p:nvSpPr>
        <p:spPr>
          <a:xfrm>
            <a:off x="7236296" y="5229200"/>
            <a:ext cx="288032" cy="576064"/>
          </a:xfrm>
          <a:prstGeom prst="leftArrow">
            <a:avLst/>
          </a:prstGeom>
          <a:gradFill flip="none" rotWithShape="1">
            <a:gsLst>
              <a:gs pos="0">
                <a:schemeClr val="accent6">
                  <a:lumMod val="50000"/>
                  <a:tint val="66000"/>
                  <a:satMod val="160000"/>
                </a:schemeClr>
              </a:gs>
              <a:gs pos="50000">
                <a:schemeClr val="accent6">
                  <a:lumMod val="50000"/>
                  <a:tint val="44500"/>
                  <a:satMod val="160000"/>
                </a:schemeClr>
              </a:gs>
              <a:gs pos="100000">
                <a:schemeClr val="accent6">
                  <a:lumMod val="50000"/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solidFill>
              <a:schemeClr val="accent6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ик 33"/>
          <p:cNvSpPr/>
          <p:nvPr/>
        </p:nvSpPr>
        <p:spPr>
          <a:xfrm>
            <a:off x="5364088" y="5301208"/>
            <a:ext cx="1800200" cy="50405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Тех. обследование</a:t>
            </a:r>
            <a:endParaRPr lang="ru-RU" sz="1400" dirty="0"/>
          </a:p>
        </p:txBody>
      </p:sp>
      <p:sp>
        <p:nvSpPr>
          <p:cNvPr id="35" name="Стрелка влево 34"/>
          <p:cNvSpPr/>
          <p:nvPr/>
        </p:nvSpPr>
        <p:spPr>
          <a:xfrm>
            <a:off x="4932040" y="5301208"/>
            <a:ext cx="288032" cy="576064"/>
          </a:xfrm>
          <a:prstGeom prst="leftArrow">
            <a:avLst/>
          </a:prstGeom>
          <a:gradFill flip="none" rotWithShape="1">
            <a:gsLst>
              <a:gs pos="0">
                <a:schemeClr val="accent6">
                  <a:lumMod val="50000"/>
                  <a:tint val="66000"/>
                  <a:satMod val="160000"/>
                </a:schemeClr>
              </a:gs>
              <a:gs pos="50000">
                <a:schemeClr val="accent6">
                  <a:lumMod val="50000"/>
                  <a:tint val="44500"/>
                  <a:satMod val="160000"/>
                </a:schemeClr>
              </a:gs>
              <a:gs pos="100000">
                <a:schemeClr val="accent6">
                  <a:lumMod val="50000"/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solidFill>
              <a:schemeClr val="accent6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Стрелка вниз 35"/>
          <p:cNvSpPr/>
          <p:nvPr/>
        </p:nvSpPr>
        <p:spPr>
          <a:xfrm>
            <a:off x="7884368" y="5949280"/>
            <a:ext cx="864096" cy="360040"/>
          </a:xfrm>
          <a:prstGeom prst="downArrow">
            <a:avLst/>
          </a:prstGeom>
          <a:gradFill flip="none" rotWithShape="1">
            <a:gsLst>
              <a:gs pos="0">
                <a:schemeClr val="accent6">
                  <a:lumMod val="50000"/>
                  <a:tint val="66000"/>
                  <a:satMod val="160000"/>
                </a:schemeClr>
              </a:gs>
              <a:gs pos="50000">
                <a:schemeClr val="accent6">
                  <a:lumMod val="50000"/>
                  <a:tint val="44500"/>
                  <a:satMod val="160000"/>
                </a:schemeClr>
              </a:gs>
              <a:gs pos="100000">
                <a:schemeClr val="accent6">
                  <a:lumMod val="50000"/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solidFill>
              <a:schemeClr val="accent6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Стрелка вниз 36"/>
          <p:cNvSpPr/>
          <p:nvPr/>
        </p:nvSpPr>
        <p:spPr>
          <a:xfrm>
            <a:off x="3707904" y="5949280"/>
            <a:ext cx="864096" cy="360040"/>
          </a:xfrm>
          <a:prstGeom prst="downArrow">
            <a:avLst/>
          </a:prstGeom>
          <a:gradFill flip="none" rotWithShape="1">
            <a:gsLst>
              <a:gs pos="0">
                <a:schemeClr val="accent6">
                  <a:lumMod val="50000"/>
                  <a:tint val="66000"/>
                  <a:satMod val="160000"/>
                </a:schemeClr>
              </a:gs>
              <a:gs pos="50000">
                <a:schemeClr val="accent6">
                  <a:lumMod val="50000"/>
                  <a:tint val="44500"/>
                  <a:satMod val="160000"/>
                </a:schemeClr>
              </a:gs>
              <a:gs pos="100000">
                <a:schemeClr val="accent6">
                  <a:lumMod val="50000"/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solidFill>
              <a:schemeClr val="accent6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Стрелка вниз 37"/>
          <p:cNvSpPr/>
          <p:nvPr/>
        </p:nvSpPr>
        <p:spPr>
          <a:xfrm>
            <a:off x="1691680" y="5949280"/>
            <a:ext cx="864096" cy="360040"/>
          </a:xfrm>
          <a:prstGeom prst="downArrow">
            <a:avLst/>
          </a:prstGeom>
          <a:gradFill flip="none" rotWithShape="1">
            <a:gsLst>
              <a:gs pos="0">
                <a:schemeClr val="accent1">
                  <a:lumMod val="10000"/>
                  <a:tint val="66000"/>
                  <a:satMod val="160000"/>
                </a:schemeClr>
              </a:gs>
              <a:gs pos="50000">
                <a:schemeClr val="accent1">
                  <a:lumMod val="10000"/>
                  <a:tint val="44500"/>
                  <a:satMod val="160000"/>
                </a:schemeClr>
              </a:gs>
              <a:gs pos="100000">
                <a:schemeClr val="accent1">
                  <a:lumMod val="10000"/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solidFill>
              <a:schemeClr val="accent1">
                <a:lumMod val="10000"/>
              </a:schemeClr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Стрелка вниз 38"/>
          <p:cNvSpPr/>
          <p:nvPr/>
        </p:nvSpPr>
        <p:spPr>
          <a:xfrm>
            <a:off x="5796136" y="5949280"/>
            <a:ext cx="864096" cy="360040"/>
          </a:xfrm>
          <a:prstGeom prst="downArrow">
            <a:avLst/>
          </a:prstGeom>
          <a:gradFill flip="none" rotWithShape="1">
            <a:gsLst>
              <a:gs pos="0">
                <a:schemeClr val="accent6">
                  <a:lumMod val="50000"/>
                  <a:tint val="66000"/>
                  <a:satMod val="160000"/>
                </a:schemeClr>
              </a:gs>
              <a:gs pos="50000">
                <a:schemeClr val="accent6">
                  <a:lumMod val="50000"/>
                  <a:tint val="44500"/>
                  <a:satMod val="160000"/>
                </a:schemeClr>
              </a:gs>
              <a:gs pos="100000">
                <a:schemeClr val="accent6">
                  <a:lumMod val="50000"/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solidFill>
              <a:schemeClr val="accent6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RAWW">
  <a:themeElements>
    <a:clrScheme name="RAWW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RAWW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RAWW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WW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WW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WW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WW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WW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WW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WW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WW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WW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WW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WW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RAWW</Template>
  <TotalTime>4161</TotalTime>
  <Words>2174</Words>
  <Application>Microsoft Office PowerPoint</Application>
  <PresentationFormat>Экран (4:3)</PresentationFormat>
  <Paragraphs>630</Paragraphs>
  <Slides>25</Slides>
  <Notes>9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25</vt:i4>
      </vt:variant>
    </vt:vector>
  </HeadingPairs>
  <TitlesOfParts>
    <vt:vector size="27" baseType="lpstr">
      <vt:lpstr>Оформление по умолчанию</vt:lpstr>
      <vt:lpstr>2_RAWW</vt:lpstr>
      <vt:lpstr>Перспективы развития отрасли в свете принятия Федерального закона  «О водоснабжении и водоотведении» от 7 декабря 2011 № 416-ФЗ  </vt:lpstr>
      <vt:lpstr>ФЗ «О водоснабжении и водоотведении»  </vt:lpstr>
      <vt:lpstr> Регулирование, контроль и особенности распоряжения имуществом в сфере ВКХ   </vt:lpstr>
      <vt:lpstr>(ст.36)     Соглашение об условиях осуществления регулируемой деятельности</vt:lpstr>
      <vt:lpstr> (ст.39)  Целевые показатели деятельности организаций ВКХ </vt:lpstr>
      <vt:lpstr>(ст.7; ст. 12)   Гарантирующие организации ВКХ</vt:lpstr>
      <vt:lpstr>Бесхозяйные объекты  (ст.8)</vt:lpstr>
      <vt:lpstr>Централизованные системы ВиВ</vt:lpstr>
      <vt:lpstr>Последовательность процессов планирования и проектирования</vt:lpstr>
      <vt:lpstr>Публичные слушания</vt:lpstr>
      <vt:lpstr>Подключение к системам холодного водоснабжения  и  канализации (ст.18-19)</vt:lpstr>
      <vt:lpstr>Система цен (тарифов)</vt:lpstr>
      <vt:lpstr>Слайд 13</vt:lpstr>
      <vt:lpstr>Слайд 14</vt:lpstr>
      <vt:lpstr>Существующая ситуация с нормированием ЗВ в сточных водах</vt:lpstr>
      <vt:lpstr>Взимание платы за негативное воздействие  на окружающую среду</vt:lpstr>
      <vt:lpstr>Слайд 17</vt:lpstr>
      <vt:lpstr>Слайд 18</vt:lpstr>
      <vt:lpstr>Предложения по поэтапному достижению нормативов качества очистки коммунальных сточных вод в РФ</vt:lpstr>
      <vt:lpstr>План подготовки проектов нормативных правовых актов, необходимых для реализации 416-ФЗ</vt:lpstr>
      <vt:lpstr>Слайд 21</vt:lpstr>
      <vt:lpstr>Слайд 22</vt:lpstr>
      <vt:lpstr>Слайд 23</vt:lpstr>
      <vt:lpstr>Слайд 24</vt:lpstr>
      <vt:lpstr>Слайд 25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Olga</dc:creator>
  <cp:lastModifiedBy>KanivetsAlexandr</cp:lastModifiedBy>
  <cp:revision>379</cp:revision>
  <dcterms:created xsi:type="dcterms:W3CDTF">2011-07-07T05:24:54Z</dcterms:created>
  <dcterms:modified xsi:type="dcterms:W3CDTF">2013-02-08T09:37:04Z</dcterms:modified>
</cp:coreProperties>
</file>